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comments/comment1.xml" ContentType="application/vnd.openxmlformats-officedocument.presentationml.comments+xml"/>
  <Override PartName="/ppt/ink/ink2.xml" ContentType="application/inkml+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57" r:id="rId4"/>
    <p:sldId id="263" r:id="rId5"/>
    <p:sldId id="264" r:id="rId6"/>
    <p:sldId id="260" r:id="rId7"/>
    <p:sldId id="266" r:id="rId8"/>
    <p:sldId id="259" r:id="rId9"/>
    <p:sldId id="267" r:id="rId10"/>
    <p:sldId id="269" r:id="rId11"/>
    <p:sldId id="258" r:id="rId12"/>
  </p:sldIdLst>
  <p:sldSz cx="12192000" cy="6858000"/>
  <p:notesSz cx="6858000" cy="9144000"/>
  <p:defaultText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ía Seguí Gómez" initials="MSG" lastIdx="1" clrIdx="0">
    <p:extLst>
      <p:ext uri="{19B8F6BF-5375-455C-9EA6-DF929625EA0E}">
        <p15:presenceInfo xmlns:p15="http://schemas.microsoft.com/office/powerpoint/2012/main" userId="S::msegui@comillas.edu::07eeac48-b7aa-41c8-84c1-1c31b3aa7c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F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1" autoAdjust="0"/>
    <p:restoredTop sz="94660"/>
  </p:normalViewPr>
  <p:slideViewPr>
    <p:cSldViewPr snapToGrid="0" showGuides="1">
      <p:cViewPr varScale="1">
        <p:scale>
          <a:sx n="88" d="100"/>
          <a:sy n="88" d="100"/>
        </p:scale>
        <p:origin x="69" y="1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4-08T17:18:06.149" idx="1">
    <p:pos x="3006" y="288"/>
    <p:text/>
    <p:extLst>
      <p:ext uri="{C676402C-5697-4E1C-873F-D02D1690AC5C}">
        <p15:threadingInfo xmlns:p15="http://schemas.microsoft.com/office/powerpoint/2012/main" timeZoneBias="-120"/>
      </p:ext>
    </p:extLst>
  </p:cm>
</p:cmLst>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10T15:13:22.76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10T15:12:55.21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2,'489'0,"-468"1,0 1,-1 1,25 7,8 1,-1-3,0-3,59 0,-58-6,167 7,176 5,-264-12,558 1,-555-8,4-1,-128 9,0 0,1-1,-1 0,0-1,15-5,-3 2,1 0,-1 1,45 0,-47 3,53-6,33 0,287 8,-379-1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10T15:13:00.21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0,'1662'0,"-1648"0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10T15:13:09.87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FCD28B-2D61-EAD5-E8C3-B17A8C51B6F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UY"/>
          </a:p>
        </p:txBody>
      </p:sp>
      <p:sp>
        <p:nvSpPr>
          <p:cNvPr id="3" name="Subtítulo 2">
            <a:extLst>
              <a:ext uri="{FF2B5EF4-FFF2-40B4-BE49-F238E27FC236}">
                <a16:creationId xmlns:a16="http://schemas.microsoft.com/office/drawing/2014/main" id="{10613F30-CED2-E651-2623-1A825B9E7F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UY"/>
          </a:p>
        </p:txBody>
      </p:sp>
      <p:sp>
        <p:nvSpPr>
          <p:cNvPr id="4" name="Marcador de fecha 3">
            <a:extLst>
              <a:ext uri="{FF2B5EF4-FFF2-40B4-BE49-F238E27FC236}">
                <a16:creationId xmlns:a16="http://schemas.microsoft.com/office/drawing/2014/main" id="{08016585-486A-354A-A76E-9F268CB5AAB9}"/>
              </a:ext>
            </a:extLst>
          </p:cNvPr>
          <p:cNvSpPr>
            <a:spLocks noGrp="1"/>
          </p:cNvSpPr>
          <p:nvPr>
            <p:ph type="dt" sz="half" idx="10"/>
          </p:nvPr>
        </p:nvSpPr>
        <p:spPr/>
        <p:txBody>
          <a:bodyPr/>
          <a:lstStyle/>
          <a:p>
            <a:fld id="{5A4602F2-A6D0-4156-B11D-0A42E678826D}" type="datetimeFigureOut">
              <a:rPr lang="es-UY" smtClean="0"/>
              <a:t>11/4/2024</a:t>
            </a:fld>
            <a:endParaRPr lang="es-UY"/>
          </a:p>
        </p:txBody>
      </p:sp>
      <p:sp>
        <p:nvSpPr>
          <p:cNvPr id="5" name="Marcador de pie de página 4">
            <a:extLst>
              <a:ext uri="{FF2B5EF4-FFF2-40B4-BE49-F238E27FC236}">
                <a16:creationId xmlns:a16="http://schemas.microsoft.com/office/drawing/2014/main" id="{04906BAE-E860-12F9-D2FF-FDB7BAE85A0F}"/>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67124878-5492-D7A4-D2FC-2ACD8B9DC6E3}"/>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2134305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1E37B9-9816-EFBF-DEE0-3489ADA34A01}"/>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ECF74833-0E41-F3A4-5214-6A5AE4199AF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1E69C1F6-13E3-9F4D-7D03-72BDA8B4C652}"/>
              </a:ext>
            </a:extLst>
          </p:cNvPr>
          <p:cNvSpPr>
            <a:spLocks noGrp="1"/>
          </p:cNvSpPr>
          <p:nvPr>
            <p:ph type="dt" sz="half" idx="10"/>
          </p:nvPr>
        </p:nvSpPr>
        <p:spPr/>
        <p:txBody>
          <a:bodyPr/>
          <a:lstStyle/>
          <a:p>
            <a:fld id="{5A4602F2-A6D0-4156-B11D-0A42E678826D}" type="datetimeFigureOut">
              <a:rPr lang="es-UY" smtClean="0"/>
              <a:t>11/4/2024</a:t>
            </a:fld>
            <a:endParaRPr lang="es-UY"/>
          </a:p>
        </p:txBody>
      </p:sp>
      <p:sp>
        <p:nvSpPr>
          <p:cNvPr id="5" name="Marcador de pie de página 4">
            <a:extLst>
              <a:ext uri="{FF2B5EF4-FFF2-40B4-BE49-F238E27FC236}">
                <a16:creationId xmlns:a16="http://schemas.microsoft.com/office/drawing/2014/main" id="{7B89906A-ECA7-15AE-14CB-9DE37C7F9263}"/>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3F5D5335-0450-8CF1-5854-51211012C51C}"/>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88652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E3018F-B61E-EC23-7F92-6BD2DFFD0AB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UY"/>
          </a:p>
        </p:txBody>
      </p:sp>
      <p:sp>
        <p:nvSpPr>
          <p:cNvPr id="3" name="Marcador de texto 2">
            <a:extLst>
              <a:ext uri="{FF2B5EF4-FFF2-40B4-BE49-F238E27FC236}">
                <a16:creationId xmlns:a16="http://schemas.microsoft.com/office/drawing/2014/main" id="{E6176350-F233-749F-6AF4-860955CC24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6EF9A4B-AE07-6B07-12A0-3F7E2C78F4E3}"/>
              </a:ext>
            </a:extLst>
          </p:cNvPr>
          <p:cNvSpPr>
            <a:spLocks noGrp="1"/>
          </p:cNvSpPr>
          <p:nvPr>
            <p:ph type="dt" sz="half" idx="10"/>
          </p:nvPr>
        </p:nvSpPr>
        <p:spPr/>
        <p:txBody>
          <a:bodyPr/>
          <a:lstStyle/>
          <a:p>
            <a:fld id="{5A4602F2-A6D0-4156-B11D-0A42E678826D}" type="datetimeFigureOut">
              <a:rPr lang="es-UY" smtClean="0"/>
              <a:t>11/4/2024</a:t>
            </a:fld>
            <a:endParaRPr lang="es-UY"/>
          </a:p>
        </p:txBody>
      </p:sp>
      <p:sp>
        <p:nvSpPr>
          <p:cNvPr id="5" name="Marcador de pie de página 4">
            <a:extLst>
              <a:ext uri="{FF2B5EF4-FFF2-40B4-BE49-F238E27FC236}">
                <a16:creationId xmlns:a16="http://schemas.microsoft.com/office/drawing/2014/main" id="{75CC9A47-F98A-DD79-5932-03464F07C00E}"/>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35A827D0-059C-BD40-E023-51EF6B5D17E4}"/>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3009049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13A4C8-05AF-6060-FC28-C3335154E9BB}"/>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2258B4D1-ABBC-E3E7-B27C-B7D6D297AF8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contenido 3">
            <a:extLst>
              <a:ext uri="{FF2B5EF4-FFF2-40B4-BE49-F238E27FC236}">
                <a16:creationId xmlns:a16="http://schemas.microsoft.com/office/drawing/2014/main" id="{00ECD56E-60E6-EB4A-780F-040C9BBB55C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Marcador de fecha 4">
            <a:extLst>
              <a:ext uri="{FF2B5EF4-FFF2-40B4-BE49-F238E27FC236}">
                <a16:creationId xmlns:a16="http://schemas.microsoft.com/office/drawing/2014/main" id="{4BA40076-968C-6EE6-A364-4AB1EAEFCA01}"/>
              </a:ext>
            </a:extLst>
          </p:cNvPr>
          <p:cNvSpPr>
            <a:spLocks noGrp="1"/>
          </p:cNvSpPr>
          <p:nvPr>
            <p:ph type="dt" sz="half" idx="10"/>
          </p:nvPr>
        </p:nvSpPr>
        <p:spPr/>
        <p:txBody>
          <a:bodyPr/>
          <a:lstStyle/>
          <a:p>
            <a:fld id="{5A4602F2-A6D0-4156-B11D-0A42E678826D}" type="datetimeFigureOut">
              <a:rPr lang="es-UY" smtClean="0"/>
              <a:t>11/4/2024</a:t>
            </a:fld>
            <a:endParaRPr lang="es-UY"/>
          </a:p>
        </p:txBody>
      </p:sp>
      <p:sp>
        <p:nvSpPr>
          <p:cNvPr id="6" name="Marcador de pie de página 5">
            <a:extLst>
              <a:ext uri="{FF2B5EF4-FFF2-40B4-BE49-F238E27FC236}">
                <a16:creationId xmlns:a16="http://schemas.microsoft.com/office/drawing/2014/main" id="{A0E20689-ED0B-891B-7591-9D49E59FA77C}"/>
              </a:ext>
            </a:extLst>
          </p:cNvPr>
          <p:cNvSpPr>
            <a:spLocks noGrp="1"/>
          </p:cNvSpPr>
          <p:nvPr>
            <p:ph type="ftr" sz="quarter" idx="11"/>
          </p:nvPr>
        </p:nvSpPr>
        <p:spPr/>
        <p:txBody>
          <a:bodyPr/>
          <a:lstStyle/>
          <a:p>
            <a:endParaRPr lang="es-UY"/>
          </a:p>
        </p:txBody>
      </p:sp>
      <p:sp>
        <p:nvSpPr>
          <p:cNvPr id="7" name="Marcador de número de diapositiva 6">
            <a:extLst>
              <a:ext uri="{FF2B5EF4-FFF2-40B4-BE49-F238E27FC236}">
                <a16:creationId xmlns:a16="http://schemas.microsoft.com/office/drawing/2014/main" id="{1ADC0E81-367F-399E-7D67-74950595EBD4}"/>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2654878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FAEC6D-7E08-E2E0-158E-48AC3D4C96A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UY"/>
          </a:p>
        </p:txBody>
      </p:sp>
      <p:sp>
        <p:nvSpPr>
          <p:cNvPr id="3" name="Marcador de texto 2">
            <a:extLst>
              <a:ext uri="{FF2B5EF4-FFF2-40B4-BE49-F238E27FC236}">
                <a16:creationId xmlns:a16="http://schemas.microsoft.com/office/drawing/2014/main" id="{A8D0F2E1-45F8-A8EC-3240-EB71EF2128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EB6224E-E6EA-2561-A600-7E7C4D4A516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Marcador de texto 4">
            <a:extLst>
              <a:ext uri="{FF2B5EF4-FFF2-40B4-BE49-F238E27FC236}">
                <a16:creationId xmlns:a16="http://schemas.microsoft.com/office/drawing/2014/main" id="{B868F336-BDE8-FAA1-EB48-50D8B63AEE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48A2CE0-1A15-2EBF-0BC4-724809C85D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7" name="Marcador de fecha 6">
            <a:extLst>
              <a:ext uri="{FF2B5EF4-FFF2-40B4-BE49-F238E27FC236}">
                <a16:creationId xmlns:a16="http://schemas.microsoft.com/office/drawing/2014/main" id="{1A5B474F-41BE-BDA0-07D4-1B051A78312E}"/>
              </a:ext>
            </a:extLst>
          </p:cNvPr>
          <p:cNvSpPr>
            <a:spLocks noGrp="1"/>
          </p:cNvSpPr>
          <p:nvPr>
            <p:ph type="dt" sz="half" idx="10"/>
          </p:nvPr>
        </p:nvSpPr>
        <p:spPr/>
        <p:txBody>
          <a:bodyPr/>
          <a:lstStyle/>
          <a:p>
            <a:fld id="{5A4602F2-A6D0-4156-B11D-0A42E678826D}" type="datetimeFigureOut">
              <a:rPr lang="es-UY" smtClean="0"/>
              <a:t>11/4/2024</a:t>
            </a:fld>
            <a:endParaRPr lang="es-UY"/>
          </a:p>
        </p:txBody>
      </p:sp>
      <p:sp>
        <p:nvSpPr>
          <p:cNvPr id="8" name="Marcador de pie de página 7">
            <a:extLst>
              <a:ext uri="{FF2B5EF4-FFF2-40B4-BE49-F238E27FC236}">
                <a16:creationId xmlns:a16="http://schemas.microsoft.com/office/drawing/2014/main" id="{D25D733D-004E-3C28-6AD2-2A10A4316551}"/>
              </a:ext>
            </a:extLst>
          </p:cNvPr>
          <p:cNvSpPr>
            <a:spLocks noGrp="1"/>
          </p:cNvSpPr>
          <p:nvPr>
            <p:ph type="ftr" sz="quarter" idx="11"/>
          </p:nvPr>
        </p:nvSpPr>
        <p:spPr/>
        <p:txBody>
          <a:bodyPr/>
          <a:lstStyle/>
          <a:p>
            <a:endParaRPr lang="es-UY"/>
          </a:p>
        </p:txBody>
      </p:sp>
      <p:sp>
        <p:nvSpPr>
          <p:cNvPr id="9" name="Marcador de número de diapositiva 8">
            <a:extLst>
              <a:ext uri="{FF2B5EF4-FFF2-40B4-BE49-F238E27FC236}">
                <a16:creationId xmlns:a16="http://schemas.microsoft.com/office/drawing/2014/main" id="{633309EB-3308-2DA8-A97C-D0DC6CF82C7E}"/>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215945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6D25F8-245F-91B8-C938-514CED363E76}"/>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fecha 2">
            <a:extLst>
              <a:ext uri="{FF2B5EF4-FFF2-40B4-BE49-F238E27FC236}">
                <a16:creationId xmlns:a16="http://schemas.microsoft.com/office/drawing/2014/main" id="{FC8BCAC0-427F-D330-AE2E-D9C6DCA7A4D1}"/>
              </a:ext>
            </a:extLst>
          </p:cNvPr>
          <p:cNvSpPr>
            <a:spLocks noGrp="1"/>
          </p:cNvSpPr>
          <p:nvPr>
            <p:ph type="dt" sz="half" idx="10"/>
          </p:nvPr>
        </p:nvSpPr>
        <p:spPr/>
        <p:txBody>
          <a:bodyPr/>
          <a:lstStyle/>
          <a:p>
            <a:fld id="{5A4602F2-A6D0-4156-B11D-0A42E678826D}" type="datetimeFigureOut">
              <a:rPr lang="es-UY" smtClean="0"/>
              <a:t>11/4/2024</a:t>
            </a:fld>
            <a:endParaRPr lang="es-UY"/>
          </a:p>
        </p:txBody>
      </p:sp>
      <p:sp>
        <p:nvSpPr>
          <p:cNvPr id="4" name="Marcador de pie de página 3">
            <a:extLst>
              <a:ext uri="{FF2B5EF4-FFF2-40B4-BE49-F238E27FC236}">
                <a16:creationId xmlns:a16="http://schemas.microsoft.com/office/drawing/2014/main" id="{7B5D295D-4D60-9083-38BD-078F11592E83}"/>
              </a:ext>
            </a:extLst>
          </p:cNvPr>
          <p:cNvSpPr>
            <a:spLocks noGrp="1"/>
          </p:cNvSpPr>
          <p:nvPr>
            <p:ph type="ftr" sz="quarter" idx="11"/>
          </p:nvPr>
        </p:nvSpPr>
        <p:spPr/>
        <p:txBody>
          <a:bodyPr/>
          <a:lstStyle/>
          <a:p>
            <a:endParaRPr lang="es-UY"/>
          </a:p>
        </p:txBody>
      </p:sp>
      <p:sp>
        <p:nvSpPr>
          <p:cNvPr id="5" name="Marcador de número de diapositiva 4">
            <a:extLst>
              <a:ext uri="{FF2B5EF4-FFF2-40B4-BE49-F238E27FC236}">
                <a16:creationId xmlns:a16="http://schemas.microsoft.com/office/drawing/2014/main" id="{C2741E11-A428-ED33-2944-F5EAEB5E779F}"/>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548066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076B640-E997-5B8E-A3B3-13C9F8FCFF17}"/>
              </a:ext>
            </a:extLst>
          </p:cNvPr>
          <p:cNvSpPr>
            <a:spLocks noGrp="1"/>
          </p:cNvSpPr>
          <p:nvPr>
            <p:ph type="dt" sz="half" idx="10"/>
          </p:nvPr>
        </p:nvSpPr>
        <p:spPr/>
        <p:txBody>
          <a:bodyPr/>
          <a:lstStyle/>
          <a:p>
            <a:fld id="{5A4602F2-A6D0-4156-B11D-0A42E678826D}" type="datetimeFigureOut">
              <a:rPr lang="es-UY" smtClean="0"/>
              <a:t>11/4/2024</a:t>
            </a:fld>
            <a:endParaRPr lang="es-UY"/>
          </a:p>
        </p:txBody>
      </p:sp>
      <p:sp>
        <p:nvSpPr>
          <p:cNvPr id="3" name="Marcador de pie de página 2">
            <a:extLst>
              <a:ext uri="{FF2B5EF4-FFF2-40B4-BE49-F238E27FC236}">
                <a16:creationId xmlns:a16="http://schemas.microsoft.com/office/drawing/2014/main" id="{53B6B042-934E-FCB0-72A7-8AA71C33CDE9}"/>
              </a:ext>
            </a:extLst>
          </p:cNvPr>
          <p:cNvSpPr>
            <a:spLocks noGrp="1"/>
          </p:cNvSpPr>
          <p:nvPr>
            <p:ph type="ftr" sz="quarter" idx="11"/>
          </p:nvPr>
        </p:nvSpPr>
        <p:spPr/>
        <p:txBody>
          <a:bodyPr/>
          <a:lstStyle/>
          <a:p>
            <a:endParaRPr lang="es-UY"/>
          </a:p>
        </p:txBody>
      </p:sp>
      <p:sp>
        <p:nvSpPr>
          <p:cNvPr id="4" name="Marcador de número de diapositiva 3">
            <a:extLst>
              <a:ext uri="{FF2B5EF4-FFF2-40B4-BE49-F238E27FC236}">
                <a16:creationId xmlns:a16="http://schemas.microsoft.com/office/drawing/2014/main" id="{744443F7-6416-3FDF-6EC5-3E7B5BA27EAF}"/>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3779107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08B89D-3666-9544-2444-1858946DCB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UY"/>
          </a:p>
        </p:txBody>
      </p:sp>
      <p:sp>
        <p:nvSpPr>
          <p:cNvPr id="3" name="Marcador de contenido 2">
            <a:extLst>
              <a:ext uri="{FF2B5EF4-FFF2-40B4-BE49-F238E27FC236}">
                <a16:creationId xmlns:a16="http://schemas.microsoft.com/office/drawing/2014/main" id="{AF7BBAA9-7D0D-DFB3-8A93-5721F50AEF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texto 3">
            <a:extLst>
              <a:ext uri="{FF2B5EF4-FFF2-40B4-BE49-F238E27FC236}">
                <a16:creationId xmlns:a16="http://schemas.microsoft.com/office/drawing/2014/main" id="{7E7F1DB3-5AD0-F081-0F88-68F7D0A163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3FF5989-E6EF-74E6-214F-AFA3F30817D9}"/>
              </a:ext>
            </a:extLst>
          </p:cNvPr>
          <p:cNvSpPr>
            <a:spLocks noGrp="1"/>
          </p:cNvSpPr>
          <p:nvPr>
            <p:ph type="dt" sz="half" idx="10"/>
          </p:nvPr>
        </p:nvSpPr>
        <p:spPr/>
        <p:txBody>
          <a:bodyPr/>
          <a:lstStyle/>
          <a:p>
            <a:fld id="{5A4602F2-A6D0-4156-B11D-0A42E678826D}" type="datetimeFigureOut">
              <a:rPr lang="es-UY" smtClean="0"/>
              <a:t>11/4/2024</a:t>
            </a:fld>
            <a:endParaRPr lang="es-UY"/>
          </a:p>
        </p:txBody>
      </p:sp>
      <p:sp>
        <p:nvSpPr>
          <p:cNvPr id="6" name="Marcador de pie de página 5">
            <a:extLst>
              <a:ext uri="{FF2B5EF4-FFF2-40B4-BE49-F238E27FC236}">
                <a16:creationId xmlns:a16="http://schemas.microsoft.com/office/drawing/2014/main" id="{B40ED223-7832-8873-C540-C98FE914C1C0}"/>
              </a:ext>
            </a:extLst>
          </p:cNvPr>
          <p:cNvSpPr>
            <a:spLocks noGrp="1"/>
          </p:cNvSpPr>
          <p:nvPr>
            <p:ph type="ftr" sz="quarter" idx="11"/>
          </p:nvPr>
        </p:nvSpPr>
        <p:spPr/>
        <p:txBody>
          <a:bodyPr/>
          <a:lstStyle/>
          <a:p>
            <a:endParaRPr lang="es-UY"/>
          </a:p>
        </p:txBody>
      </p:sp>
      <p:sp>
        <p:nvSpPr>
          <p:cNvPr id="7" name="Marcador de número de diapositiva 6">
            <a:extLst>
              <a:ext uri="{FF2B5EF4-FFF2-40B4-BE49-F238E27FC236}">
                <a16:creationId xmlns:a16="http://schemas.microsoft.com/office/drawing/2014/main" id="{F543BB5A-E000-6416-F48B-024106E44A85}"/>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1039435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AFE891-1DBE-294D-E03A-00ACEF0FA7F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UY"/>
          </a:p>
        </p:txBody>
      </p:sp>
      <p:sp>
        <p:nvSpPr>
          <p:cNvPr id="3" name="Marcador de posición de imagen 2">
            <a:extLst>
              <a:ext uri="{FF2B5EF4-FFF2-40B4-BE49-F238E27FC236}">
                <a16:creationId xmlns:a16="http://schemas.microsoft.com/office/drawing/2014/main" id="{5EC11DC7-AA4A-78E0-3640-3F80A86C26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UY"/>
          </a:p>
        </p:txBody>
      </p:sp>
      <p:sp>
        <p:nvSpPr>
          <p:cNvPr id="4" name="Marcador de texto 3">
            <a:extLst>
              <a:ext uri="{FF2B5EF4-FFF2-40B4-BE49-F238E27FC236}">
                <a16:creationId xmlns:a16="http://schemas.microsoft.com/office/drawing/2014/main" id="{A8503828-81CA-EBC1-6F35-955C7E0A75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A3889CC-FE4B-1545-BCB9-899F40ED67F8}"/>
              </a:ext>
            </a:extLst>
          </p:cNvPr>
          <p:cNvSpPr>
            <a:spLocks noGrp="1"/>
          </p:cNvSpPr>
          <p:nvPr>
            <p:ph type="dt" sz="half" idx="10"/>
          </p:nvPr>
        </p:nvSpPr>
        <p:spPr/>
        <p:txBody>
          <a:bodyPr/>
          <a:lstStyle/>
          <a:p>
            <a:fld id="{5A4602F2-A6D0-4156-B11D-0A42E678826D}" type="datetimeFigureOut">
              <a:rPr lang="es-UY" smtClean="0"/>
              <a:t>11/4/2024</a:t>
            </a:fld>
            <a:endParaRPr lang="es-UY"/>
          </a:p>
        </p:txBody>
      </p:sp>
      <p:sp>
        <p:nvSpPr>
          <p:cNvPr id="6" name="Marcador de pie de página 5">
            <a:extLst>
              <a:ext uri="{FF2B5EF4-FFF2-40B4-BE49-F238E27FC236}">
                <a16:creationId xmlns:a16="http://schemas.microsoft.com/office/drawing/2014/main" id="{4FEA63A7-FFD6-BEAA-F0A0-EBE8E34FC25B}"/>
              </a:ext>
            </a:extLst>
          </p:cNvPr>
          <p:cNvSpPr>
            <a:spLocks noGrp="1"/>
          </p:cNvSpPr>
          <p:nvPr>
            <p:ph type="ftr" sz="quarter" idx="11"/>
          </p:nvPr>
        </p:nvSpPr>
        <p:spPr/>
        <p:txBody>
          <a:bodyPr/>
          <a:lstStyle/>
          <a:p>
            <a:endParaRPr lang="es-UY"/>
          </a:p>
        </p:txBody>
      </p:sp>
      <p:sp>
        <p:nvSpPr>
          <p:cNvPr id="7" name="Marcador de número de diapositiva 6">
            <a:extLst>
              <a:ext uri="{FF2B5EF4-FFF2-40B4-BE49-F238E27FC236}">
                <a16:creationId xmlns:a16="http://schemas.microsoft.com/office/drawing/2014/main" id="{F4937477-FDE3-11CF-BD5D-D5A6B73B09E5}"/>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3406666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D59B00-E550-499A-178E-6EEADEAFD1CB}"/>
              </a:ext>
            </a:extLst>
          </p:cNvPr>
          <p:cNvSpPr>
            <a:spLocks noGrp="1"/>
          </p:cNvSpPr>
          <p:nvPr>
            <p:ph type="title"/>
          </p:nvPr>
        </p:nvSpPr>
        <p:spPr/>
        <p:txBody>
          <a:bodyPr/>
          <a:lstStyle/>
          <a:p>
            <a:r>
              <a:rPr lang="es-ES"/>
              <a:t>Haga clic para modificar el estilo de título del patrón</a:t>
            </a:r>
            <a:endParaRPr lang="es-UY"/>
          </a:p>
        </p:txBody>
      </p:sp>
      <p:sp>
        <p:nvSpPr>
          <p:cNvPr id="3" name="Marcador de texto vertical 2">
            <a:extLst>
              <a:ext uri="{FF2B5EF4-FFF2-40B4-BE49-F238E27FC236}">
                <a16:creationId xmlns:a16="http://schemas.microsoft.com/office/drawing/2014/main" id="{FA565F51-6145-E69B-0403-33036F1586B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0455793E-70C5-3B96-82AC-D912DF5FF99B}"/>
              </a:ext>
            </a:extLst>
          </p:cNvPr>
          <p:cNvSpPr>
            <a:spLocks noGrp="1"/>
          </p:cNvSpPr>
          <p:nvPr>
            <p:ph type="dt" sz="half" idx="10"/>
          </p:nvPr>
        </p:nvSpPr>
        <p:spPr/>
        <p:txBody>
          <a:bodyPr/>
          <a:lstStyle/>
          <a:p>
            <a:fld id="{5A4602F2-A6D0-4156-B11D-0A42E678826D}" type="datetimeFigureOut">
              <a:rPr lang="es-UY" smtClean="0"/>
              <a:t>11/4/2024</a:t>
            </a:fld>
            <a:endParaRPr lang="es-UY"/>
          </a:p>
        </p:txBody>
      </p:sp>
      <p:sp>
        <p:nvSpPr>
          <p:cNvPr id="5" name="Marcador de pie de página 4">
            <a:extLst>
              <a:ext uri="{FF2B5EF4-FFF2-40B4-BE49-F238E27FC236}">
                <a16:creationId xmlns:a16="http://schemas.microsoft.com/office/drawing/2014/main" id="{BFC1C2DA-98EF-4E94-B174-36B8D03A4945}"/>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1DC02714-00DA-E2A6-FD38-76E5214AA49E}"/>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4072613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0E9469A-A5CF-8507-69A6-045B4E0BE7F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UY"/>
          </a:p>
        </p:txBody>
      </p:sp>
      <p:sp>
        <p:nvSpPr>
          <p:cNvPr id="3" name="Marcador de texto vertical 2">
            <a:extLst>
              <a:ext uri="{FF2B5EF4-FFF2-40B4-BE49-F238E27FC236}">
                <a16:creationId xmlns:a16="http://schemas.microsoft.com/office/drawing/2014/main" id="{4B18D53D-AE08-B5F6-A242-9ACAB30979C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624BD6FE-6A0B-F141-7840-57D4C2655E4D}"/>
              </a:ext>
            </a:extLst>
          </p:cNvPr>
          <p:cNvSpPr>
            <a:spLocks noGrp="1"/>
          </p:cNvSpPr>
          <p:nvPr>
            <p:ph type="dt" sz="half" idx="10"/>
          </p:nvPr>
        </p:nvSpPr>
        <p:spPr/>
        <p:txBody>
          <a:bodyPr/>
          <a:lstStyle/>
          <a:p>
            <a:fld id="{5A4602F2-A6D0-4156-B11D-0A42E678826D}" type="datetimeFigureOut">
              <a:rPr lang="es-UY" smtClean="0"/>
              <a:t>11/4/2024</a:t>
            </a:fld>
            <a:endParaRPr lang="es-UY"/>
          </a:p>
        </p:txBody>
      </p:sp>
      <p:sp>
        <p:nvSpPr>
          <p:cNvPr id="5" name="Marcador de pie de página 4">
            <a:extLst>
              <a:ext uri="{FF2B5EF4-FFF2-40B4-BE49-F238E27FC236}">
                <a16:creationId xmlns:a16="http://schemas.microsoft.com/office/drawing/2014/main" id="{7AE82DCE-FE88-F672-0280-3CED2C8ABD1C}"/>
              </a:ext>
            </a:extLst>
          </p:cNvPr>
          <p:cNvSpPr>
            <a:spLocks noGrp="1"/>
          </p:cNvSpPr>
          <p:nvPr>
            <p:ph type="ftr" sz="quarter" idx="11"/>
          </p:nvPr>
        </p:nvSpPr>
        <p:spPr/>
        <p:txBody>
          <a:bodyPr/>
          <a:lstStyle/>
          <a:p>
            <a:endParaRPr lang="es-UY"/>
          </a:p>
        </p:txBody>
      </p:sp>
      <p:sp>
        <p:nvSpPr>
          <p:cNvPr id="6" name="Marcador de número de diapositiva 5">
            <a:extLst>
              <a:ext uri="{FF2B5EF4-FFF2-40B4-BE49-F238E27FC236}">
                <a16:creationId xmlns:a16="http://schemas.microsoft.com/office/drawing/2014/main" id="{AC392DF3-9559-275B-A2B7-885CF2497AEB}"/>
              </a:ext>
            </a:extLst>
          </p:cNvPr>
          <p:cNvSpPr>
            <a:spLocks noGrp="1"/>
          </p:cNvSpPr>
          <p:nvPr>
            <p:ph type="sldNum" sz="quarter" idx="12"/>
          </p:nvPr>
        </p:nvSpPr>
        <p:spPr/>
        <p:txBody>
          <a:bodyPr/>
          <a:lstStyle/>
          <a:p>
            <a:fld id="{03BE7419-E1EC-48B2-A957-27313CDAAAA3}" type="slidenum">
              <a:rPr lang="es-UY" smtClean="0"/>
              <a:t>‹Nº›</a:t>
            </a:fld>
            <a:endParaRPr lang="es-UY"/>
          </a:p>
        </p:txBody>
      </p:sp>
    </p:spTree>
    <p:extLst>
      <p:ext uri="{BB962C8B-B14F-4D97-AF65-F5344CB8AC3E}">
        <p14:creationId xmlns:p14="http://schemas.microsoft.com/office/powerpoint/2010/main" val="673573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664AA03-D60D-9F21-925D-6A2EECA26F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UY"/>
          </a:p>
        </p:txBody>
      </p:sp>
      <p:sp>
        <p:nvSpPr>
          <p:cNvPr id="3" name="Marcador de texto 2">
            <a:extLst>
              <a:ext uri="{FF2B5EF4-FFF2-40B4-BE49-F238E27FC236}">
                <a16:creationId xmlns:a16="http://schemas.microsoft.com/office/drawing/2014/main" id="{06074969-0243-F427-A942-F63BD66DE1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Marcador de fecha 3">
            <a:extLst>
              <a:ext uri="{FF2B5EF4-FFF2-40B4-BE49-F238E27FC236}">
                <a16:creationId xmlns:a16="http://schemas.microsoft.com/office/drawing/2014/main" id="{967DCA16-167E-5027-E7AC-45883EFE16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602F2-A6D0-4156-B11D-0A42E678826D}" type="datetimeFigureOut">
              <a:rPr lang="es-UY" smtClean="0"/>
              <a:t>11/4/2024</a:t>
            </a:fld>
            <a:endParaRPr lang="es-UY"/>
          </a:p>
        </p:txBody>
      </p:sp>
      <p:sp>
        <p:nvSpPr>
          <p:cNvPr id="5" name="Marcador de pie de página 4">
            <a:extLst>
              <a:ext uri="{FF2B5EF4-FFF2-40B4-BE49-F238E27FC236}">
                <a16:creationId xmlns:a16="http://schemas.microsoft.com/office/drawing/2014/main" id="{8DFC5C2C-0A5C-438C-2A47-948601B2A2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UY"/>
          </a:p>
        </p:txBody>
      </p:sp>
      <p:sp>
        <p:nvSpPr>
          <p:cNvPr id="6" name="Marcador de número de diapositiva 5">
            <a:extLst>
              <a:ext uri="{FF2B5EF4-FFF2-40B4-BE49-F238E27FC236}">
                <a16:creationId xmlns:a16="http://schemas.microsoft.com/office/drawing/2014/main" id="{D62748FF-C53F-37AC-BAA8-AAF7EBAA08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BE7419-E1EC-48B2-A957-27313CDAAAA3}" type="slidenum">
              <a:rPr lang="es-UY" smtClean="0"/>
              <a:t>‹Nº›</a:t>
            </a:fld>
            <a:endParaRPr lang="es-UY"/>
          </a:p>
        </p:txBody>
      </p:sp>
    </p:spTree>
    <p:extLst>
      <p:ext uri="{BB962C8B-B14F-4D97-AF65-F5344CB8AC3E}">
        <p14:creationId xmlns:p14="http://schemas.microsoft.com/office/powerpoint/2010/main" val="4294964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onlinepubs.trb.org/Onlinepubs/hrbbulletin/142/142-002.pdf" TargetMode="External"/><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8.png"/><Relationship Id="rId7" Type="http://schemas.openxmlformats.org/officeDocument/2006/relationships/customXml" Target="../ink/ink1.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20.png"/><Relationship Id="rId7" Type="http://schemas.openxmlformats.org/officeDocument/2006/relationships/image" Target="../media/image150.png"/><Relationship Id="rId2" Type="http://schemas.openxmlformats.org/officeDocument/2006/relationships/image" Target="../media/image19.png"/><Relationship Id="rId1" Type="http://schemas.openxmlformats.org/officeDocument/2006/relationships/slideLayout" Target="../slideLayouts/slideLayout4.xml"/><Relationship Id="rId6" Type="http://schemas.openxmlformats.org/officeDocument/2006/relationships/customXml" Target="../ink/ink3.xml"/><Relationship Id="rId5" Type="http://schemas.openxmlformats.org/officeDocument/2006/relationships/image" Target="../media/image140.png"/><Relationship Id="rId4" Type="http://schemas.openxmlformats.org/officeDocument/2006/relationships/customXml" Target="../ink/ink2.xml"/><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hyperlink" Target="https://youtu.be/nrFP7mJhfPo" TargetMode="Externa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F519467-BBEA-57B0-E3E3-E743EB755B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Imagen 9">
            <a:extLst>
              <a:ext uri="{FF2B5EF4-FFF2-40B4-BE49-F238E27FC236}">
                <a16:creationId xmlns:a16="http://schemas.microsoft.com/office/drawing/2014/main" id="{017CC5F3-CE9D-7EF4-E1B4-813994146C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907" y="1917553"/>
            <a:ext cx="9478185" cy="3671823"/>
          </a:xfrm>
          <a:prstGeom prst="rect">
            <a:avLst/>
          </a:prstGeom>
        </p:spPr>
      </p:pic>
      <p:pic>
        <p:nvPicPr>
          <p:cNvPr id="12" name="Imagen 11">
            <a:extLst>
              <a:ext uri="{FF2B5EF4-FFF2-40B4-BE49-F238E27FC236}">
                <a16:creationId xmlns:a16="http://schemas.microsoft.com/office/drawing/2014/main" id="{31A1062D-77AA-8B36-08F4-867E088A7E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3630" y="5902416"/>
            <a:ext cx="6081393" cy="642543"/>
          </a:xfrm>
          <a:prstGeom prst="rect">
            <a:avLst/>
          </a:prstGeom>
        </p:spPr>
      </p:pic>
      <p:pic>
        <p:nvPicPr>
          <p:cNvPr id="15" name="Imagen 14">
            <a:extLst>
              <a:ext uri="{FF2B5EF4-FFF2-40B4-BE49-F238E27FC236}">
                <a16:creationId xmlns:a16="http://schemas.microsoft.com/office/drawing/2014/main" id="{AE1D73CE-3EAC-C328-FF28-958277E998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9146" y="442743"/>
            <a:ext cx="6253706" cy="1318290"/>
          </a:xfrm>
          <a:prstGeom prst="rect">
            <a:avLst/>
          </a:prstGeom>
        </p:spPr>
      </p:pic>
      <p:sp>
        <p:nvSpPr>
          <p:cNvPr id="16" name="CuadroTexto 15">
            <a:extLst>
              <a:ext uri="{FF2B5EF4-FFF2-40B4-BE49-F238E27FC236}">
                <a16:creationId xmlns:a16="http://schemas.microsoft.com/office/drawing/2014/main" id="{349F4D08-812C-B693-20E8-3F75534B8D60}"/>
              </a:ext>
            </a:extLst>
          </p:cNvPr>
          <p:cNvSpPr txBox="1"/>
          <p:nvPr/>
        </p:nvSpPr>
        <p:spPr>
          <a:xfrm>
            <a:off x="2170386" y="2469931"/>
            <a:ext cx="7688317" cy="1246495"/>
          </a:xfrm>
          <a:prstGeom prst="rect">
            <a:avLst/>
          </a:prstGeom>
          <a:noFill/>
        </p:spPr>
        <p:txBody>
          <a:bodyPr wrap="square" rtlCol="0">
            <a:spAutoFit/>
          </a:bodyPr>
          <a:lstStyle/>
          <a:p>
            <a:pPr algn="ctr">
              <a:lnSpc>
                <a:spcPts val="4500"/>
              </a:lnSpc>
            </a:pPr>
            <a:r>
              <a:rPr lang="es-ES" sz="4000" dirty="0">
                <a:solidFill>
                  <a:schemeClr val="bg2">
                    <a:lumMod val="50000"/>
                  </a:schemeClr>
                </a:solidFill>
                <a:latin typeface="Akzidenz-Grotesk BQ Condensed" pitchFamily="50" charset="0"/>
              </a:rPr>
              <a:t>Reducción Velocidad: experiencia europea</a:t>
            </a:r>
            <a:endParaRPr lang="es-419" sz="4000" dirty="0">
              <a:solidFill>
                <a:schemeClr val="bg2">
                  <a:lumMod val="50000"/>
                </a:schemeClr>
              </a:solidFill>
              <a:latin typeface="Akzidenz-Grotesk BQ Condensed" pitchFamily="50" charset="0"/>
            </a:endParaRPr>
          </a:p>
        </p:txBody>
      </p:sp>
      <p:sp>
        <p:nvSpPr>
          <p:cNvPr id="17" name="CuadroTexto 16">
            <a:extLst>
              <a:ext uri="{FF2B5EF4-FFF2-40B4-BE49-F238E27FC236}">
                <a16:creationId xmlns:a16="http://schemas.microsoft.com/office/drawing/2014/main" id="{480301B0-8D4E-8A7E-37CA-461C9504794B}"/>
              </a:ext>
            </a:extLst>
          </p:cNvPr>
          <p:cNvSpPr txBox="1"/>
          <p:nvPr/>
        </p:nvSpPr>
        <p:spPr>
          <a:xfrm>
            <a:off x="1356907" y="4182820"/>
            <a:ext cx="9478185" cy="669414"/>
          </a:xfrm>
          <a:prstGeom prst="rect">
            <a:avLst/>
          </a:prstGeom>
          <a:noFill/>
        </p:spPr>
        <p:txBody>
          <a:bodyPr wrap="square" rtlCol="0">
            <a:spAutoFit/>
          </a:bodyPr>
          <a:lstStyle/>
          <a:p>
            <a:pPr algn="ctr">
              <a:lnSpc>
                <a:spcPts val="4500"/>
              </a:lnSpc>
            </a:pPr>
            <a:r>
              <a:rPr lang="es-ES" sz="4000" dirty="0">
                <a:solidFill>
                  <a:srgbClr val="00AFEF"/>
                </a:solidFill>
                <a:latin typeface="Akzidenz-Grotesk BQ Condensed" pitchFamily="50" charset="0"/>
              </a:rPr>
              <a:t>Dra. María Seguí-Gómez</a:t>
            </a:r>
            <a:endParaRPr lang="es-419" sz="4000" dirty="0">
              <a:solidFill>
                <a:srgbClr val="00AFEF"/>
              </a:solidFill>
              <a:latin typeface="Akzidenz-Grotesk BQ Condensed" pitchFamily="50" charset="0"/>
            </a:endParaRPr>
          </a:p>
        </p:txBody>
      </p:sp>
      <p:sp>
        <p:nvSpPr>
          <p:cNvPr id="19" name="CuadroTexto 18">
            <a:extLst>
              <a:ext uri="{FF2B5EF4-FFF2-40B4-BE49-F238E27FC236}">
                <a16:creationId xmlns:a16="http://schemas.microsoft.com/office/drawing/2014/main" id="{AC2D5BDC-3A96-C6DB-FE62-BF92381EE47D}"/>
              </a:ext>
            </a:extLst>
          </p:cNvPr>
          <p:cNvSpPr txBox="1"/>
          <p:nvPr/>
        </p:nvSpPr>
        <p:spPr>
          <a:xfrm>
            <a:off x="1356905" y="4852042"/>
            <a:ext cx="9478185" cy="617413"/>
          </a:xfrm>
          <a:prstGeom prst="rect">
            <a:avLst/>
          </a:prstGeom>
          <a:noFill/>
        </p:spPr>
        <p:txBody>
          <a:bodyPr wrap="square" rtlCol="0">
            <a:spAutoFit/>
          </a:bodyPr>
          <a:lstStyle/>
          <a:p>
            <a:pPr algn="ctr">
              <a:lnSpc>
                <a:spcPts val="4500"/>
              </a:lnSpc>
            </a:pPr>
            <a:r>
              <a:rPr lang="es-ES" sz="2800" dirty="0">
                <a:solidFill>
                  <a:schemeClr val="bg2">
                    <a:lumMod val="50000"/>
                  </a:schemeClr>
                </a:solidFill>
                <a:latin typeface="Akzidenz-Grotesk BQ Condensed" pitchFamily="50" charset="0"/>
              </a:rPr>
              <a:t>Consultora internacional</a:t>
            </a:r>
            <a:endParaRPr lang="es-419" sz="2800" dirty="0">
              <a:solidFill>
                <a:schemeClr val="bg2">
                  <a:lumMod val="50000"/>
                </a:schemeClr>
              </a:solidFill>
              <a:latin typeface="Akzidenz-Grotesk BQ Condensed" pitchFamily="50" charset="0"/>
            </a:endParaRPr>
          </a:p>
        </p:txBody>
      </p:sp>
    </p:spTree>
    <p:extLst>
      <p:ext uri="{BB962C8B-B14F-4D97-AF65-F5344CB8AC3E}">
        <p14:creationId xmlns:p14="http://schemas.microsoft.com/office/powerpoint/2010/main" val="687991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8753694-D7F0-48FC-BEE7-5C5D41593E1E}"/>
              </a:ext>
            </a:extLst>
          </p:cNvPr>
          <p:cNvSpPr>
            <a:spLocks noGrp="1"/>
          </p:cNvSpPr>
          <p:nvPr>
            <p:ph type="title"/>
          </p:nvPr>
        </p:nvSpPr>
        <p:spPr/>
        <p:txBody>
          <a:bodyPr/>
          <a:lstStyle/>
          <a:p>
            <a:r>
              <a:rPr lang="es-ES" dirty="0"/>
              <a:t>Básicos del tema</a:t>
            </a:r>
          </a:p>
        </p:txBody>
      </p:sp>
      <p:pic>
        <p:nvPicPr>
          <p:cNvPr id="7" name="Marcador de contenido 6">
            <a:extLst>
              <a:ext uri="{FF2B5EF4-FFF2-40B4-BE49-F238E27FC236}">
                <a16:creationId xmlns:a16="http://schemas.microsoft.com/office/drawing/2014/main" id="{FE9DB3FD-6E5E-4148-8322-61CACE320A93}"/>
              </a:ext>
            </a:extLst>
          </p:cNvPr>
          <p:cNvPicPr>
            <a:picLocks noGrp="1" noChangeAspect="1"/>
          </p:cNvPicPr>
          <p:nvPr>
            <p:ph sz="half" idx="1"/>
          </p:nvPr>
        </p:nvPicPr>
        <p:blipFill>
          <a:blip r:embed="rId2"/>
          <a:stretch>
            <a:fillRect/>
          </a:stretch>
        </p:blipFill>
        <p:spPr>
          <a:xfrm>
            <a:off x="1513112" y="1894907"/>
            <a:ext cx="3816123" cy="2286000"/>
          </a:xfrm>
          <a:prstGeom prst="rect">
            <a:avLst/>
          </a:prstGeom>
        </p:spPr>
      </p:pic>
      <p:sp>
        <p:nvSpPr>
          <p:cNvPr id="6" name="Marcador de contenido 5">
            <a:extLst>
              <a:ext uri="{FF2B5EF4-FFF2-40B4-BE49-F238E27FC236}">
                <a16:creationId xmlns:a16="http://schemas.microsoft.com/office/drawing/2014/main" id="{B49E121F-24A8-4384-94AA-A09F0BFFAAE8}"/>
              </a:ext>
            </a:extLst>
          </p:cNvPr>
          <p:cNvSpPr>
            <a:spLocks noGrp="1"/>
          </p:cNvSpPr>
          <p:nvPr>
            <p:ph sz="half" idx="2"/>
          </p:nvPr>
        </p:nvSpPr>
        <p:spPr/>
        <p:txBody>
          <a:bodyPr/>
          <a:lstStyle/>
          <a:p>
            <a:r>
              <a:rPr lang="en-US" b="0" i="0" dirty="0">
                <a:solidFill>
                  <a:srgbClr val="111111"/>
                </a:solidFill>
                <a:effectLst/>
                <a:latin typeface="-apple-system"/>
              </a:rPr>
              <a:t>1956 </a:t>
            </a:r>
            <a:r>
              <a:rPr lang="en-US" b="0" i="0" dirty="0" err="1">
                <a:solidFill>
                  <a:srgbClr val="111111"/>
                </a:solidFill>
                <a:effectLst/>
                <a:latin typeface="-apple-system"/>
              </a:rPr>
              <a:t>O´Moore´s</a:t>
            </a:r>
            <a:r>
              <a:rPr lang="en-US" b="0" i="0" dirty="0">
                <a:solidFill>
                  <a:srgbClr val="111111"/>
                </a:solidFill>
                <a:effectLst/>
                <a:latin typeface="-apple-system"/>
              </a:rPr>
              <a:t>  “Preliminary Study of Speed as Related to Injury-Producing Automobile Accidents” que se </a:t>
            </a:r>
            <a:r>
              <a:rPr lang="en-US" b="0" i="0" dirty="0" err="1">
                <a:solidFill>
                  <a:srgbClr val="111111"/>
                </a:solidFill>
                <a:effectLst/>
                <a:latin typeface="-apple-system"/>
              </a:rPr>
              <a:t>encuentra</a:t>
            </a:r>
            <a:r>
              <a:rPr lang="en-US" b="0" i="0" dirty="0">
                <a:solidFill>
                  <a:srgbClr val="111111"/>
                </a:solidFill>
                <a:effectLst/>
                <a:latin typeface="-apple-system"/>
              </a:rPr>
              <a:t> </a:t>
            </a:r>
            <a:r>
              <a:rPr lang="en-US" b="0" i="0" dirty="0" err="1">
                <a:solidFill>
                  <a:srgbClr val="111111"/>
                </a:solidFill>
                <a:effectLst/>
                <a:latin typeface="-apple-system"/>
              </a:rPr>
              <a:t>en</a:t>
            </a:r>
            <a:r>
              <a:rPr lang="en-US" b="0" i="0" dirty="0">
                <a:solidFill>
                  <a:srgbClr val="111111"/>
                </a:solidFill>
                <a:effectLst/>
                <a:latin typeface="-apple-system"/>
              </a:rPr>
              <a:t> </a:t>
            </a:r>
            <a:r>
              <a:rPr lang="en-US" b="0" i="0" dirty="0" err="1">
                <a:solidFill>
                  <a:srgbClr val="111111"/>
                </a:solidFill>
                <a:effectLst/>
                <a:latin typeface="-apple-system"/>
              </a:rPr>
              <a:t>el</a:t>
            </a:r>
            <a:r>
              <a:rPr lang="en-US" b="0" i="0" dirty="0">
                <a:solidFill>
                  <a:srgbClr val="111111"/>
                </a:solidFill>
                <a:effectLst/>
                <a:latin typeface="-apple-system"/>
              </a:rPr>
              <a:t> </a:t>
            </a:r>
            <a:r>
              <a:rPr lang="en-US" b="0" i="0" dirty="0" err="1">
                <a:solidFill>
                  <a:srgbClr val="111111"/>
                </a:solidFill>
                <a:effectLst/>
                <a:latin typeface="-apple-system"/>
              </a:rPr>
              <a:t>boletín</a:t>
            </a:r>
            <a:r>
              <a:rPr lang="en-US" b="0" i="0" dirty="0">
                <a:solidFill>
                  <a:srgbClr val="111111"/>
                </a:solidFill>
                <a:effectLst/>
                <a:latin typeface="-apple-system"/>
              </a:rPr>
              <a:t> de la Highway Research Board</a:t>
            </a:r>
            <a:r>
              <a:rPr lang="en-US" b="0" i="0" baseline="30000" dirty="0">
                <a:effectLst/>
                <a:latin typeface="-apple-system"/>
                <a:hlinkClick r:id="rId3"/>
              </a:rPr>
              <a:t>1</a:t>
            </a:r>
            <a:r>
              <a:rPr lang="en-US" b="0" i="0" dirty="0">
                <a:solidFill>
                  <a:srgbClr val="111111"/>
                </a:solidFill>
                <a:effectLst/>
                <a:latin typeface="-apple-system"/>
              </a:rPr>
              <a:t>.</a:t>
            </a:r>
            <a:endParaRPr lang="es-ES" dirty="0"/>
          </a:p>
        </p:txBody>
      </p:sp>
      <p:sp>
        <p:nvSpPr>
          <p:cNvPr id="8" name="CuadroTexto 7">
            <a:extLst>
              <a:ext uri="{FF2B5EF4-FFF2-40B4-BE49-F238E27FC236}">
                <a16:creationId xmlns:a16="http://schemas.microsoft.com/office/drawing/2014/main" id="{73633747-0BCE-49BA-83DE-D3567CFCD3C3}"/>
              </a:ext>
            </a:extLst>
          </p:cNvPr>
          <p:cNvSpPr txBox="1"/>
          <p:nvPr/>
        </p:nvSpPr>
        <p:spPr>
          <a:xfrm>
            <a:off x="1921405" y="4337956"/>
            <a:ext cx="3141053" cy="369332"/>
          </a:xfrm>
          <a:prstGeom prst="rect">
            <a:avLst/>
          </a:prstGeom>
          <a:noFill/>
        </p:spPr>
        <p:txBody>
          <a:bodyPr wrap="none" rtlCol="0">
            <a:spAutoFit/>
          </a:bodyPr>
          <a:lstStyle/>
          <a:p>
            <a:r>
              <a:rPr lang="es-ES" dirty="0"/>
              <a:t>Julios = ½ x Kilogramos x (m/s)</a:t>
            </a:r>
            <a:r>
              <a:rPr lang="es-ES" baseline="30000" dirty="0"/>
              <a:t>2</a:t>
            </a:r>
          </a:p>
        </p:txBody>
      </p:sp>
      <p:sp>
        <p:nvSpPr>
          <p:cNvPr id="10" name="CuadroTexto 9">
            <a:extLst>
              <a:ext uri="{FF2B5EF4-FFF2-40B4-BE49-F238E27FC236}">
                <a16:creationId xmlns:a16="http://schemas.microsoft.com/office/drawing/2014/main" id="{08E8CC39-F5E4-4F6E-B7E1-B3A887BC33AA}"/>
              </a:ext>
            </a:extLst>
          </p:cNvPr>
          <p:cNvSpPr txBox="1"/>
          <p:nvPr/>
        </p:nvSpPr>
        <p:spPr>
          <a:xfrm>
            <a:off x="2378529" y="4952999"/>
            <a:ext cx="2394857" cy="923330"/>
          </a:xfrm>
          <a:prstGeom prst="rect">
            <a:avLst/>
          </a:prstGeom>
          <a:noFill/>
        </p:spPr>
        <p:txBody>
          <a:bodyPr wrap="square" rtlCol="0">
            <a:spAutoFit/>
          </a:bodyPr>
          <a:lstStyle/>
          <a:p>
            <a:r>
              <a:rPr lang="es-ES" dirty="0"/>
              <a:t>1829 Coriolis</a:t>
            </a:r>
          </a:p>
          <a:p>
            <a:r>
              <a:rPr lang="es-ES" dirty="0"/>
              <a:t>Leibniz y Bernoulli</a:t>
            </a:r>
          </a:p>
          <a:p>
            <a:r>
              <a:rPr lang="es-ES" dirty="0"/>
              <a:t>1849 Kelvin </a:t>
            </a:r>
          </a:p>
        </p:txBody>
      </p:sp>
      <p:pic>
        <p:nvPicPr>
          <p:cNvPr id="12" name="Imagen 11">
            <a:extLst>
              <a:ext uri="{FF2B5EF4-FFF2-40B4-BE49-F238E27FC236}">
                <a16:creationId xmlns:a16="http://schemas.microsoft.com/office/drawing/2014/main" id="{0F9C0B13-07A7-4217-909C-AE2027000617}"/>
              </a:ext>
            </a:extLst>
          </p:cNvPr>
          <p:cNvPicPr>
            <a:picLocks noChangeAspect="1"/>
          </p:cNvPicPr>
          <p:nvPr/>
        </p:nvPicPr>
        <p:blipFill>
          <a:blip r:embed="rId4"/>
          <a:stretch>
            <a:fillRect/>
          </a:stretch>
        </p:blipFill>
        <p:spPr>
          <a:xfrm>
            <a:off x="6656614" y="4114647"/>
            <a:ext cx="3723956" cy="2743353"/>
          </a:xfrm>
          <a:prstGeom prst="rect">
            <a:avLst/>
          </a:prstGeom>
        </p:spPr>
      </p:pic>
    </p:spTree>
    <p:extLst>
      <p:ext uri="{BB962C8B-B14F-4D97-AF65-F5344CB8AC3E}">
        <p14:creationId xmlns:p14="http://schemas.microsoft.com/office/powerpoint/2010/main" val="1425971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FB077CB-A81C-A7AC-B734-7F3C5006F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681"/>
            <a:ext cx="12192000" cy="1368801"/>
          </a:xfrm>
          <a:prstGeom prst="rect">
            <a:avLst/>
          </a:prstGeom>
        </p:spPr>
      </p:pic>
      <p:pic>
        <p:nvPicPr>
          <p:cNvPr id="9" name="Imagen 8">
            <a:extLst>
              <a:ext uri="{FF2B5EF4-FFF2-40B4-BE49-F238E27FC236}">
                <a16:creationId xmlns:a16="http://schemas.microsoft.com/office/drawing/2014/main" id="{6250BA1B-087A-291E-F3A2-15C1C556F4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659" y="382761"/>
            <a:ext cx="1774557" cy="648639"/>
          </a:xfrm>
          <a:prstGeom prst="rect">
            <a:avLst/>
          </a:prstGeom>
        </p:spPr>
      </p:pic>
      <p:pic>
        <p:nvPicPr>
          <p:cNvPr id="10" name="Imagen 9">
            <a:extLst>
              <a:ext uri="{FF2B5EF4-FFF2-40B4-BE49-F238E27FC236}">
                <a16:creationId xmlns:a16="http://schemas.microsoft.com/office/drawing/2014/main" id="{20E30C09-D485-8C33-1567-D984675D91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8970" y="431446"/>
            <a:ext cx="4126371" cy="709146"/>
          </a:xfrm>
          <a:prstGeom prst="rect">
            <a:avLst/>
          </a:prstGeom>
        </p:spPr>
      </p:pic>
      <p:pic>
        <p:nvPicPr>
          <p:cNvPr id="12" name="Imagen 11">
            <a:extLst>
              <a:ext uri="{FF2B5EF4-FFF2-40B4-BE49-F238E27FC236}">
                <a16:creationId xmlns:a16="http://schemas.microsoft.com/office/drawing/2014/main" id="{6DEAA274-82AA-FF7F-1773-4F6C020051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1657" y="229517"/>
            <a:ext cx="3693248" cy="1038561"/>
          </a:xfrm>
          <a:prstGeom prst="rect">
            <a:avLst/>
          </a:prstGeom>
        </p:spPr>
      </p:pic>
      <p:sp>
        <p:nvSpPr>
          <p:cNvPr id="2" name="Título 1">
            <a:extLst>
              <a:ext uri="{FF2B5EF4-FFF2-40B4-BE49-F238E27FC236}">
                <a16:creationId xmlns:a16="http://schemas.microsoft.com/office/drawing/2014/main" id="{CD0B46D7-4FF4-4F6F-B86E-D99C5966737F}"/>
              </a:ext>
            </a:extLst>
          </p:cNvPr>
          <p:cNvSpPr>
            <a:spLocks noGrp="1"/>
          </p:cNvSpPr>
          <p:nvPr>
            <p:ph type="title"/>
          </p:nvPr>
        </p:nvSpPr>
        <p:spPr>
          <a:xfrm>
            <a:off x="443345" y="994510"/>
            <a:ext cx="12621491" cy="1325563"/>
          </a:xfrm>
        </p:spPr>
        <p:txBody>
          <a:bodyPr>
            <a:normAutofit/>
          </a:bodyPr>
          <a:lstStyle/>
          <a:p>
            <a:r>
              <a:rPr lang="es-ES" sz="4000" dirty="0"/>
              <a:t>El estado de la legislación sobre velocidad en el mundo</a:t>
            </a:r>
          </a:p>
        </p:txBody>
      </p:sp>
      <p:pic>
        <p:nvPicPr>
          <p:cNvPr id="5" name="Marcador de contenido 4">
            <a:extLst>
              <a:ext uri="{FF2B5EF4-FFF2-40B4-BE49-F238E27FC236}">
                <a16:creationId xmlns:a16="http://schemas.microsoft.com/office/drawing/2014/main" id="{AE3E5F86-BBE1-4749-8939-3F879E49728F}"/>
              </a:ext>
            </a:extLst>
          </p:cNvPr>
          <p:cNvPicPr>
            <a:picLocks noGrp="1" noChangeAspect="1"/>
          </p:cNvPicPr>
          <p:nvPr>
            <p:ph idx="1"/>
          </p:nvPr>
        </p:nvPicPr>
        <p:blipFill>
          <a:blip r:embed="rId6"/>
          <a:stretch>
            <a:fillRect/>
          </a:stretch>
        </p:blipFill>
        <p:spPr>
          <a:xfrm>
            <a:off x="1963245" y="1825625"/>
            <a:ext cx="8265509" cy="4351338"/>
          </a:xfrm>
        </p:spPr>
      </p:pic>
      <p:sp>
        <p:nvSpPr>
          <p:cNvPr id="6" name="CuadroTexto 5">
            <a:extLst>
              <a:ext uri="{FF2B5EF4-FFF2-40B4-BE49-F238E27FC236}">
                <a16:creationId xmlns:a16="http://schemas.microsoft.com/office/drawing/2014/main" id="{153A7171-59E1-4BFD-BC8F-C11EFA9CADE3}"/>
              </a:ext>
            </a:extLst>
          </p:cNvPr>
          <p:cNvSpPr txBox="1"/>
          <p:nvPr/>
        </p:nvSpPr>
        <p:spPr>
          <a:xfrm>
            <a:off x="1129145" y="6442364"/>
            <a:ext cx="2078198" cy="369332"/>
          </a:xfrm>
          <a:prstGeom prst="rect">
            <a:avLst/>
          </a:prstGeom>
          <a:noFill/>
        </p:spPr>
        <p:txBody>
          <a:bodyPr wrap="none" rtlCol="0">
            <a:spAutoFit/>
          </a:bodyPr>
          <a:lstStyle/>
          <a:p>
            <a:r>
              <a:rPr lang="es-ES" dirty="0"/>
              <a:t>Fuente: GSRRS 2023</a:t>
            </a:r>
          </a:p>
        </p:txBody>
      </p:sp>
      <p:sp>
        <p:nvSpPr>
          <p:cNvPr id="13" name="TextBox 5">
            <a:extLst>
              <a:ext uri="{FF2B5EF4-FFF2-40B4-BE49-F238E27FC236}">
                <a16:creationId xmlns:a16="http://schemas.microsoft.com/office/drawing/2014/main" id="{78E4C9B9-7D17-4D97-8A60-BBCE0E01C534}"/>
              </a:ext>
            </a:extLst>
          </p:cNvPr>
          <p:cNvSpPr txBox="1"/>
          <p:nvPr/>
        </p:nvSpPr>
        <p:spPr>
          <a:xfrm>
            <a:off x="7240833" y="1835621"/>
            <a:ext cx="1771639" cy="1200329"/>
          </a:xfrm>
          <a:prstGeom prst="rect">
            <a:avLst/>
          </a:prstGeom>
          <a:noFill/>
        </p:spPr>
        <p:txBody>
          <a:bodyPr wrap="none" rtlCol="0">
            <a:spAutoFit/>
          </a:bodyPr>
          <a:lstStyle/>
          <a:p>
            <a:r>
              <a:rPr lang="fr-CH" sz="7200" b="1" dirty="0">
                <a:solidFill>
                  <a:srgbClr val="002060"/>
                </a:solidFill>
                <a:latin typeface="Roboto"/>
              </a:rPr>
              <a:t>163</a:t>
            </a:r>
            <a:endParaRPr lang="en-US" sz="7200" b="1" dirty="0">
              <a:solidFill>
                <a:srgbClr val="002060"/>
              </a:solidFill>
              <a:latin typeface="Roboto"/>
            </a:endParaRPr>
          </a:p>
        </p:txBody>
      </p:sp>
      <p:sp>
        <p:nvSpPr>
          <p:cNvPr id="14" name="TextBox 6">
            <a:extLst>
              <a:ext uri="{FF2B5EF4-FFF2-40B4-BE49-F238E27FC236}">
                <a16:creationId xmlns:a16="http://schemas.microsoft.com/office/drawing/2014/main" id="{59543D85-C3F3-4284-AF9B-5E893553B76D}"/>
              </a:ext>
            </a:extLst>
          </p:cNvPr>
          <p:cNvSpPr txBox="1"/>
          <p:nvPr/>
        </p:nvSpPr>
        <p:spPr>
          <a:xfrm>
            <a:off x="8872603" y="2819414"/>
            <a:ext cx="3192310" cy="784830"/>
          </a:xfrm>
          <a:prstGeom prst="rect">
            <a:avLst/>
          </a:prstGeom>
          <a:noFill/>
        </p:spPr>
        <p:txBody>
          <a:bodyPr wrap="square" rtlCol="0">
            <a:spAutoFit/>
          </a:bodyPr>
          <a:lstStyle/>
          <a:p>
            <a:r>
              <a:rPr lang="en-US" sz="1500" b="1" dirty="0" err="1">
                <a:solidFill>
                  <a:srgbClr val="2C523D"/>
                </a:solidFill>
                <a:latin typeface="Roboto"/>
              </a:rPr>
              <a:t>Países</a:t>
            </a:r>
            <a:r>
              <a:rPr lang="en-US" sz="1500" b="1" dirty="0">
                <a:solidFill>
                  <a:srgbClr val="2C523D"/>
                </a:solidFill>
                <a:latin typeface="Roboto"/>
              </a:rPr>
              <a:t> </a:t>
            </a:r>
            <a:r>
              <a:rPr lang="en-US" sz="1500" b="1" dirty="0" err="1">
                <a:solidFill>
                  <a:srgbClr val="2C523D"/>
                </a:solidFill>
                <a:latin typeface="Roboto"/>
              </a:rPr>
              <a:t>tienen</a:t>
            </a:r>
            <a:r>
              <a:rPr lang="en-US" sz="1500" b="1" dirty="0">
                <a:solidFill>
                  <a:srgbClr val="2C523D"/>
                </a:solidFill>
                <a:latin typeface="Roboto"/>
              </a:rPr>
              <a:t> </a:t>
            </a:r>
            <a:r>
              <a:rPr lang="en-US" sz="1500" b="1" dirty="0" err="1">
                <a:solidFill>
                  <a:srgbClr val="2C523D"/>
                </a:solidFill>
                <a:latin typeface="Roboto"/>
              </a:rPr>
              <a:t>legislación</a:t>
            </a:r>
            <a:r>
              <a:rPr lang="en-US" sz="1500" b="1" dirty="0">
                <a:solidFill>
                  <a:srgbClr val="2C523D"/>
                </a:solidFill>
                <a:latin typeface="Roboto"/>
              </a:rPr>
              <a:t> </a:t>
            </a:r>
            <a:r>
              <a:rPr lang="en-US" sz="1500" b="1" dirty="0" err="1">
                <a:solidFill>
                  <a:srgbClr val="2C523D"/>
                </a:solidFill>
                <a:latin typeface="Roboto"/>
              </a:rPr>
              <a:t>conforme</a:t>
            </a:r>
            <a:r>
              <a:rPr lang="en-US" sz="1500" b="1" dirty="0">
                <a:solidFill>
                  <a:srgbClr val="2C523D"/>
                </a:solidFill>
                <a:latin typeface="Roboto"/>
              </a:rPr>
              <a:t> </a:t>
            </a:r>
            <a:r>
              <a:rPr lang="en-US" sz="1500" b="1" dirty="0" err="1">
                <a:solidFill>
                  <a:srgbClr val="2C523D"/>
                </a:solidFill>
                <a:latin typeface="Roboto"/>
              </a:rPr>
              <a:t>criterio</a:t>
            </a:r>
            <a:r>
              <a:rPr lang="en-US" sz="1500" b="1" dirty="0">
                <a:solidFill>
                  <a:srgbClr val="2C523D"/>
                </a:solidFill>
                <a:latin typeface="Roboto"/>
              </a:rPr>
              <a:t> superior de la OMS</a:t>
            </a:r>
          </a:p>
        </p:txBody>
      </p:sp>
      <p:sp>
        <p:nvSpPr>
          <p:cNvPr id="15" name="TextBox 5">
            <a:extLst>
              <a:ext uri="{FF2B5EF4-FFF2-40B4-BE49-F238E27FC236}">
                <a16:creationId xmlns:a16="http://schemas.microsoft.com/office/drawing/2014/main" id="{7CCDA1C3-67DE-43D3-950D-A2EDE5BF12DB}"/>
              </a:ext>
            </a:extLst>
          </p:cNvPr>
          <p:cNvSpPr txBox="1"/>
          <p:nvPr/>
        </p:nvSpPr>
        <p:spPr>
          <a:xfrm>
            <a:off x="8126652" y="3470093"/>
            <a:ext cx="713657" cy="1200329"/>
          </a:xfrm>
          <a:prstGeom prst="rect">
            <a:avLst/>
          </a:prstGeom>
          <a:noFill/>
        </p:spPr>
        <p:txBody>
          <a:bodyPr wrap="none" rtlCol="0">
            <a:spAutoFit/>
          </a:bodyPr>
          <a:lstStyle/>
          <a:p>
            <a:r>
              <a:rPr lang="fr-CH" sz="7200" b="1" dirty="0">
                <a:solidFill>
                  <a:srgbClr val="002060"/>
                </a:solidFill>
                <a:latin typeface="Roboto"/>
              </a:rPr>
              <a:t>3</a:t>
            </a:r>
            <a:endParaRPr lang="en-US" sz="7200" b="1" dirty="0">
              <a:solidFill>
                <a:srgbClr val="002060"/>
              </a:solidFill>
              <a:latin typeface="Roboto"/>
            </a:endParaRPr>
          </a:p>
        </p:txBody>
      </p:sp>
      <p:sp>
        <p:nvSpPr>
          <p:cNvPr id="16" name="TextBox 6">
            <a:extLst>
              <a:ext uri="{FF2B5EF4-FFF2-40B4-BE49-F238E27FC236}">
                <a16:creationId xmlns:a16="http://schemas.microsoft.com/office/drawing/2014/main" id="{59D2612D-6A79-43F0-830D-1556E6DCD76F}"/>
              </a:ext>
            </a:extLst>
          </p:cNvPr>
          <p:cNvSpPr txBox="1"/>
          <p:nvPr/>
        </p:nvSpPr>
        <p:spPr>
          <a:xfrm>
            <a:off x="8840309" y="3763702"/>
            <a:ext cx="3192310" cy="553998"/>
          </a:xfrm>
          <a:prstGeom prst="rect">
            <a:avLst/>
          </a:prstGeom>
          <a:noFill/>
        </p:spPr>
        <p:txBody>
          <a:bodyPr wrap="square" rtlCol="0">
            <a:spAutoFit/>
          </a:bodyPr>
          <a:lstStyle/>
          <a:p>
            <a:r>
              <a:rPr lang="en-US" sz="1500" b="1" dirty="0" err="1">
                <a:solidFill>
                  <a:srgbClr val="2C523D"/>
                </a:solidFill>
                <a:latin typeface="Roboto"/>
              </a:rPr>
              <a:t>Países</a:t>
            </a:r>
            <a:r>
              <a:rPr lang="en-US" sz="1500" b="1" dirty="0">
                <a:solidFill>
                  <a:srgbClr val="2C523D"/>
                </a:solidFill>
                <a:latin typeface="Roboto"/>
              </a:rPr>
              <a:t> </a:t>
            </a:r>
            <a:r>
              <a:rPr lang="en-US" sz="1500" b="1" dirty="0" err="1">
                <a:solidFill>
                  <a:srgbClr val="2C523D"/>
                </a:solidFill>
                <a:latin typeface="Roboto"/>
              </a:rPr>
              <a:t>tienen</a:t>
            </a:r>
            <a:r>
              <a:rPr lang="en-US" sz="1500" b="1" dirty="0">
                <a:solidFill>
                  <a:srgbClr val="2C523D"/>
                </a:solidFill>
                <a:latin typeface="Roboto"/>
              </a:rPr>
              <a:t> </a:t>
            </a:r>
            <a:r>
              <a:rPr lang="en-US" sz="1500" b="1" dirty="0" err="1">
                <a:solidFill>
                  <a:srgbClr val="2C523D"/>
                </a:solidFill>
                <a:latin typeface="Roboto"/>
              </a:rPr>
              <a:t>legislación</a:t>
            </a:r>
            <a:r>
              <a:rPr lang="en-US" sz="1500" b="1" dirty="0">
                <a:solidFill>
                  <a:srgbClr val="2C523D"/>
                </a:solidFill>
                <a:latin typeface="Roboto"/>
              </a:rPr>
              <a:t> con </a:t>
            </a:r>
            <a:r>
              <a:rPr lang="en-US" sz="1500" b="1" dirty="0" err="1">
                <a:solidFill>
                  <a:srgbClr val="2C523D"/>
                </a:solidFill>
                <a:latin typeface="Roboto"/>
              </a:rPr>
              <a:t>límites</a:t>
            </a:r>
            <a:r>
              <a:rPr lang="en-US" sz="1500" b="1" dirty="0">
                <a:solidFill>
                  <a:srgbClr val="2C523D"/>
                </a:solidFill>
                <a:latin typeface="Roboto"/>
              </a:rPr>
              <a:t> </a:t>
            </a:r>
            <a:r>
              <a:rPr lang="en-US" sz="1500" b="1" dirty="0" err="1">
                <a:solidFill>
                  <a:srgbClr val="2C523D"/>
                </a:solidFill>
                <a:latin typeface="Roboto"/>
              </a:rPr>
              <a:t>urbanos</a:t>
            </a:r>
            <a:r>
              <a:rPr lang="en-US" sz="1500" b="1" dirty="0">
                <a:solidFill>
                  <a:srgbClr val="2C523D"/>
                </a:solidFill>
                <a:latin typeface="Roboto"/>
              </a:rPr>
              <a:t> de 30 km/h</a:t>
            </a:r>
          </a:p>
        </p:txBody>
      </p:sp>
      <mc:AlternateContent xmlns:mc="http://schemas.openxmlformats.org/markup-compatibility/2006" xmlns:p14="http://schemas.microsoft.com/office/powerpoint/2010/main">
        <mc:Choice Requires="p14">
          <p:contentPart p14:bwMode="auto" r:id="rId7">
            <p14:nvContentPartPr>
              <p14:cNvPr id="3" name="Entrada de lápiz 2">
                <a:extLst>
                  <a:ext uri="{FF2B5EF4-FFF2-40B4-BE49-F238E27FC236}">
                    <a16:creationId xmlns:a16="http://schemas.microsoft.com/office/drawing/2014/main" id="{B8CB508A-2CEB-4747-9999-806808A76C86}"/>
                  </a:ext>
                </a:extLst>
              </p14:cNvPr>
              <p14:cNvContentPartPr/>
              <p14:nvPr/>
            </p14:nvContentPartPr>
            <p14:xfrm>
              <a:off x="8234889" y="4468431"/>
              <a:ext cx="360" cy="360"/>
            </p14:xfrm>
          </p:contentPart>
        </mc:Choice>
        <mc:Fallback xmlns="">
          <p:pic>
            <p:nvPicPr>
              <p:cNvPr id="3" name="Entrada de lápiz 2">
                <a:extLst>
                  <a:ext uri="{FF2B5EF4-FFF2-40B4-BE49-F238E27FC236}">
                    <a16:creationId xmlns:a16="http://schemas.microsoft.com/office/drawing/2014/main" id="{B8CB508A-2CEB-4747-9999-806808A76C86}"/>
                  </a:ext>
                </a:extLst>
              </p:cNvPr>
              <p:cNvPicPr/>
              <p:nvPr/>
            </p:nvPicPr>
            <p:blipFill>
              <a:blip r:embed="rId8"/>
              <a:stretch>
                <a:fillRect/>
              </a:stretch>
            </p:blipFill>
            <p:spPr>
              <a:xfrm>
                <a:off x="8181249" y="4360431"/>
                <a:ext cx="108000" cy="216000"/>
              </a:xfrm>
              <a:prstGeom prst="rect">
                <a:avLst/>
              </a:prstGeom>
            </p:spPr>
          </p:pic>
        </mc:Fallback>
      </mc:AlternateContent>
      <p:sp>
        <p:nvSpPr>
          <p:cNvPr id="17" name="TextBox 5">
            <a:extLst>
              <a:ext uri="{FF2B5EF4-FFF2-40B4-BE49-F238E27FC236}">
                <a16:creationId xmlns:a16="http://schemas.microsoft.com/office/drawing/2014/main" id="{61B246E8-4BFE-4A43-A45C-B35517543C0B}"/>
              </a:ext>
            </a:extLst>
          </p:cNvPr>
          <p:cNvSpPr txBox="1"/>
          <p:nvPr/>
        </p:nvSpPr>
        <p:spPr>
          <a:xfrm>
            <a:off x="7311365" y="2639474"/>
            <a:ext cx="1701107" cy="1200329"/>
          </a:xfrm>
          <a:prstGeom prst="rect">
            <a:avLst/>
          </a:prstGeom>
          <a:noFill/>
        </p:spPr>
        <p:txBody>
          <a:bodyPr wrap="none" rtlCol="0">
            <a:spAutoFit/>
          </a:bodyPr>
          <a:lstStyle/>
          <a:p>
            <a:r>
              <a:rPr lang="fr-CH" sz="7200" b="1" dirty="0">
                <a:solidFill>
                  <a:srgbClr val="002060"/>
                </a:solidFill>
                <a:latin typeface="Roboto"/>
              </a:rPr>
              <a:t>  57</a:t>
            </a:r>
            <a:endParaRPr lang="en-US" sz="7200" b="1" dirty="0">
              <a:solidFill>
                <a:srgbClr val="002060"/>
              </a:solidFill>
              <a:latin typeface="Roboto"/>
            </a:endParaRPr>
          </a:p>
        </p:txBody>
      </p:sp>
      <p:sp>
        <p:nvSpPr>
          <p:cNvPr id="18" name="TextBox 6">
            <a:extLst>
              <a:ext uri="{FF2B5EF4-FFF2-40B4-BE49-F238E27FC236}">
                <a16:creationId xmlns:a16="http://schemas.microsoft.com/office/drawing/2014/main" id="{517DC947-EF7F-44BD-9C61-618B18FF9AC7}"/>
              </a:ext>
            </a:extLst>
          </p:cNvPr>
          <p:cNvSpPr txBox="1"/>
          <p:nvPr/>
        </p:nvSpPr>
        <p:spPr>
          <a:xfrm>
            <a:off x="8931896" y="2064120"/>
            <a:ext cx="3192310" cy="323165"/>
          </a:xfrm>
          <a:prstGeom prst="rect">
            <a:avLst/>
          </a:prstGeom>
          <a:noFill/>
        </p:spPr>
        <p:txBody>
          <a:bodyPr wrap="square" rtlCol="0">
            <a:spAutoFit/>
          </a:bodyPr>
          <a:lstStyle/>
          <a:p>
            <a:r>
              <a:rPr lang="en-US" sz="1500" b="1" dirty="0" err="1">
                <a:solidFill>
                  <a:srgbClr val="2C523D"/>
                </a:solidFill>
                <a:latin typeface="Roboto"/>
              </a:rPr>
              <a:t>Países</a:t>
            </a:r>
            <a:r>
              <a:rPr lang="en-US" sz="1500" b="1" dirty="0">
                <a:solidFill>
                  <a:srgbClr val="2C523D"/>
                </a:solidFill>
                <a:latin typeface="Roboto"/>
              </a:rPr>
              <a:t> </a:t>
            </a:r>
            <a:r>
              <a:rPr lang="en-US" sz="1500" b="1" dirty="0" err="1">
                <a:solidFill>
                  <a:srgbClr val="2C523D"/>
                </a:solidFill>
                <a:latin typeface="Roboto"/>
              </a:rPr>
              <a:t>tienen</a:t>
            </a:r>
            <a:r>
              <a:rPr lang="en-US" sz="1500" b="1" dirty="0">
                <a:solidFill>
                  <a:srgbClr val="2C523D"/>
                </a:solidFill>
                <a:latin typeface="Roboto"/>
              </a:rPr>
              <a:t> </a:t>
            </a:r>
            <a:r>
              <a:rPr lang="en-US" sz="1500" b="1" dirty="0" err="1">
                <a:solidFill>
                  <a:srgbClr val="2C523D"/>
                </a:solidFill>
                <a:latin typeface="Roboto"/>
              </a:rPr>
              <a:t>legislación</a:t>
            </a:r>
            <a:endParaRPr lang="en-US" sz="1500" b="1" dirty="0">
              <a:solidFill>
                <a:srgbClr val="2C523D"/>
              </a:solidFill>
              <a:latin typeface="Roboto"/>
            </a:endParaRPr>
          </a:p>
        </p:txBody>
      </p:sp>
      <p:sp>
        <p:nvSpPr>
          <p:cNvPr id="19" name="TextBox 6">
            <a:extLst>
              <a:ext uri="{FF2B5EF4-FFF2-40B4-BE49-F238E27FC236}">
                <a16:creationId xmlns:a16="http://schemas.microsoft.com/office/drawing/2014/main" id="{689493F1-46F1-45FE-A99F-753C556EDF23}"/>
              </a:ext>
            </a:extLst>
          </p:cNvPr>
          <p:cNvSpPr txBox="1"/>
          <p:nvPr/>
        </p:nvSpPr>
        <p:spPr>
          <a:xfrm>
            <a:off x="9341052" y="4264440"/>
            <a:ext cx="3192310" cy="323165"/>
          </a:xfrm>
          <a:prstGeom prst="rect">
            <a:avLst/>
          </a:prstGeom>
          <a:noFill/>
        </p:spPr>
        <p:txBody>
          <a:bodyPr wrap="square" rtlCol="0">
            <a:spAutoFit/>
          </a:bodyPr>
          <a:lstStyle/>
          <a:p>
            <a:r>
              <a:rPr lang="en-US" sz="1500" b="1" dirty="0" err="1">
                <a:solidFill>
                  <a:srgbClr val="2C523D"/>
                </a:solidFill>
                <a:latin typeface="Roboto"/>
              </a:rPr>
              <a:t>Bután</a:t>
            </a:r>
            <a:r>
              <a:rPr lang="en-US" sz="1500" b="1" dirty="0">
                <a:solidFill>
                  <a:srgbClr val="2C523D"/>
                </a:solidFill>
                <a:latin typeface="Roboto"/>
              </a:rPr>
              <a:t>, Chad, </a:t>
            </a:r>
            <a:r>
              <a:rPr lang="en-US" sz="1500" b="1" dirty="0" err="1">
                <a:solidFill>
                  <a:srgbClr val="2C523D"/>
                </a:solidFill>
                <a:latin typeface="Roboto"/>
              </a:rPr>
              <a:t>Maldivas</a:t>
            </a:r>
            <a:endParaRPr lang="en-US" sz="1500" b="1" dirty="0">
              <a:solidFill>
                <a:srgbClr val="2C523D"/>
              </a:solidFill>
              <a:latin typeface="Roboto"/>
            </a:endParaRPr>
          </a:p>
        </p:txBody>
      </p:sp>
    </p:spTree>
    <p:extLst>
      <p:ext uri="{BB962C8B-B14F-4D97-AF65-F5344CB8AC3E}">
        <p14:creationId xmlns:p14="http://schemas.microsoft.com/office/powerpoint/2010/main" val="882404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0D3E93-E62B-45AE-8E2D-264975C823F0}"/>
              </a:ext>
            </a:extLst>
          </p:cNvPr>
          <p:cNvSpPr>
            <a:spLocks noGrp="1"/>
          </p:cNvSpPr>
          <p:nvPr>
            <p:ph type="title"/>
          </p:nvPr>
        </p:nvSpPr>
        <p:spPr/>
        <p:txBody>
          <a:bodyPr/>
          <a:lstStyle/>
          <a:p>
            <a:r>
              <a:rPr lang="es-ES" dirty="0"/>
              <a:t>Entonces….  Una pequeña historia </a:t>
            </a:r>
          </a:p>
        </p:txBody>
      </p:sp>
      <p:sp>
        <p:nvSpPr>
          <p:cNvPr id="3" name="Marcador de contenido 2">
            <a:extLst>
              <a:ext uri="{FF2B5EF4-FFF2-40B4-BE49-F238E27FC236}">
                <a16:creationId xmlns:a16="http://schemas.microsoft.com/office/drawing/2014/main" id="{11DFCC72-98DF-4B8F-A86D-D8EE95F3FF62}"/>
              </a:ext>
            </a:extLst>
          </p:cNvPr>
          <p:cNvSpPr>
            <a:spLocks noGrp="1"/>
          </p:cNvSpPr>
          <p:nvPr>
            <p:ph idx="1"/>
          </p:nvPr>
        </p:nvSpPr>
        <p:spPr/>
        <p:txBody>
          <a:bodyPr>
            <a:normAutofit lnSpcReduction="10000"/>
          </a:bodyPr>
          <a:lstStyle/>
          <a:p>
            <a:r>
              <a:rPr lang="es-ES" dirty="0"/>
              <a:t>2012 –borrador modificación Reglamento Circulación España</a:t>
            </a:r>
          </a:p>
          <a:p>
            <a:pPr lvl="1"/>
            <a:r>
              <a:rPr lang="es-ES" dirty="0"/>
              <a:t>30 km/h en algunas zonas centro ciudad</a:t>
            </a:r>
          </a:p>
          <a:p>
            <a:r>
              <a:rPr lang="es-ES" dirty="0"/>
              <a:t>2014 –borrador modificación Reglamento Circulación España</a:t>
            </a:r>
          </a:p>
          <a:p>
            <a:pPr lvl="1"/>
            <a:r>
              <a:rPr lang="es-ES" dirty="0"/>
              <a:t>30 km/h según tipología calle	</a:t>
            </a:r>
          </a:p>
          <a:p>
            <a:pPr lvl="1"/>
            <a:r>
              <a:rPr lang="es-ES" dirty="0"/>
              <a:t>Algunas críticas: exceso poder porque  solo se puede regular 1 velocidad urbana </a:t>
            </a:r>
          </a:p>
          <a:p>
            <a:pPr lvl="1"/>
            <a:r>
              <a:rPr lang="es-ES" dirty="0"/>
              <a:t>Informe Consejo Estado (no vinculante):  “la revolución propuesta es tal que se requiere de una ley de movilidad”</a:t>
            </a:r>
          </a:p>
          <a:p>
            <a:r>
              <a:rPr lang="es-ES" dirty="0"/>
              <a:t>2020 (nov) –Reglamento Circulación aprobado</a:t>
            </a:r>
          </a:p>
          <a:p>
            <a:pPr lvl="1"/>
            <a:r>
              <a:rPr lang="es-ES" dirty="0"/>
              <a:t>30 Km/h según tipología calle</a:t>
            </a:r>
          </a:p>
          <a:p>
            <a:r>
              <a:rPr lang="es-ES" dirty="0"/>
              <a:t>11 de mayo 2021 entrada en vigor. Ver nota de prensa</a:t>
            </a:r>
          </a:p>
        </p:txBody>
      </p:sp>
    </p:spTree>
    <p:extLst>
      <p:ext uri="{BB962C8B-B14F-4D97-AF65-F5344CB8AC3E}">
        <p14:creationId xmlns:p14="http://schemas.microsoft.com/office/powerpoint/2010/main" val="2749686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97FA327-4422-469D-AEE3-D86FB1E6EDB6}"/>
              </a:ext>
            </a:extLst>
          </p:cNvPr>
          <p:cNvSpPr>
            <a:spLocks noGrp="1"/>
          </p:cNvSpPr>
          <p:nvPr>
            <p:ph type="title"/>
          </p:nvPr>
        </p:nvSpPr>
        <p:spPr/>
        <p:txBody>
          <a:bodyPr/>
          <a:lstStyle/>
          <a:p>
            <a:endParaRPr lang="es-ES" dirty="0"/>
          </a:p>
        </p:txBody>
      </p:sp>
      <p:sp>
        <p:nvSpPr>
          <p:cNvPr id="5" name="Marcador de posición de imagen 4">
            <a:extLst>
              <a:ext uri="{FF2B5EF4-FFF2-40B4-BE49-F238E27FC236}">
                <a16:creationId xmlns:a16="http://schemas.microsoft.com/office/drawing/2014/main" id="{9645A274-7C5F-42CB-BD6B-71AA19F896EE}"/>
              </a:ext>
            </a:extLst>
          </p:cNvPr>
          <p:cNvSpPr>
            <a:spLocks noGrp="1"/>
          </p:cNvSpPr>
          <p:nvPr>
            <p:ph type="pic" idx="1"/>
          </p:nvPr>
        </p:nvSpPr>
        <p:spPr/>
      </p:sp>
      <p:sp>
        <p:nvSpPr>
          <p:cNvPr id="6" name="Marcador de texto 5">
            <a:extLst>
              <a:ext uri="{FF2B5EF4-FFF2-40B4-BE49-F238E27FC236}">
                <a16:creationId xmlns:a16="http://schemas.microsoft.com/office/drawing/2014/main" id="{B5B99CCE-F384-4004-A442-211803E25708}"/>
              </a:ext>
            </a:extLst>
          </p:cNvPr>
          <p:cNvSpPr>
            <a:spLocks noGrp="1"/>
          </p:cNvSpPr>
          <p:nvPr>
            <p:ph type="body" sz="half" idx="2"/>
          </p:nvPr>
        </p:nvSpPr>
        <p:spPr/>
        <p:txBody>
          <a:bodyPr/>
          <a:lstStyle/>
          <a:p>
            <a:endParaRPr lang="es-ES"/>
          </a:p>
        </p:txBody>
      </p:sp>
      <p:pic>
        <p:nvPicPr>
          <p:cNvPr id="8" name="Imagen 7">
            <a:extLst>
              <a:ext uri="{FF2B5EF4-FFF2-40B4-BE49-F238E27FC236}">
                <a16:creationId xmlns:a16="http://schemas.microsoft.com/office/drawing/2014/main" id="{80669878-92B4-4A73-90A0-226A2DDC77A2}"/>
              </a:ext>
            </a:extLst>
          </p:cNvPr>
          <p:cNvPicPr>
            <a:picLocks noChangeAspect="1"/>
          </p:cNvPicPr>
          <p:nvPr/>
        </p:nvPicPr>
        <p:blipFill>
          <a:blip r:embed="rId2"/>
          <a:stretch>
            <a:fillRect/>
          </a:stretch>
        </p:blipFill>
        <p:spPr>
          <a:xfrm>
            <a:off x="714759" y="2833655"/>
            <a:ext cx="2209011" cy="3089163"/>
          </a:xfrm>
          <a:prstGeom prst="rect">
            <a:avLst/>
          </a:prstGeom>
        </p:spPr>
      </p:pic>
      <p:sp>
        <p:nvSpPr>
          <p:cNvPr id="10" name="CuadroTexto 9">
            <a:extLst>
              <a:ext uri="{FF2B5EF4-FFF2-40B4-BE49-F238E27FC236}">
                <a16:creationId xmlns:a16="http://schemas.microsoft.com/office/drawing/2014/main" id="{8E29F4A1-C798-4A54-B115-EA05AF8424B6}"/>
              </a:ext>
            </a:extLst>
          </p:cNvPr>
          <p:cNvSpPr txBox="1"/>
          <p:nvPr/>
        </p:nvSpPr>
        <p:spPr>
          <a:xfrm>
            <a:off x="3194003" y="512218"/>
            <a:ext cx="8853055" cy="6124754"/>
          </a:xfrm>
          <a:prstGeom prst="rect">
            <a:avLst/>
          </a:prstGeom>
          <a:noFill/>
        </p:spPr>
        <p:txBody>
          <a:bodyPr wrap="square">
            <a:spAutoFit/>
          </a:bodyPr>
          <a:lstStyle/>
          <a:p>
            <a:pPr algn="l"/>
            <a:r>
              <a:rPr lang="es-ES" sz="1400" b="0" i="0" u="none" strike="noStrike" baseline="0" dirty="0">
                <a:solidFill>
                  <a:srgbClr val="000000"/>
                </a:solidFill>
                <a:latin typeface="Arial Narrow" panose="020B0606020202030204" pitchFamily="34" charset="0"/>
              </a:rPr>
              <a:t>Los motivos que llevaron a la DGT a implantar esta medida, que ha sido reconocida por la Dirección General de Movilidad y Transportes de la Comisión Europea, como una medida positiva que ayudará a reducir la</a:t>
            </a:r>
          </a:p>
          <a:p>
            <a:pPr algn="l"/>
            <a:r>
              <a:rPr lang="es-ES" sz="1400" b="0" i="0" u="none" strike="noStrike" baseline="0" dirty="0">
                <a:solidFill>
                  <a:srgbClr val="000000"/>
                </a:solidFill>
                <a:latin typeface="Arial Narrow" panose="020B0606020202030204" pitchFamily="34" charset="0"/>
              </a:rPr>
              <a:t>siniestralidad vial, han sido:</a:t>
            </a:r>
          </a:p>
          <a:p>
            <a:pPr algn="l"/>
            <a:endParaRPr lang="es-ES" sz="1400" b="0" i="0" u="none" strike="noStrike" baseline="0" dirty="0">
              <a:solidFill>
                <a:srgbClr val="000000"/>
              </a:solidFill>
              <a:latin typeface="Arial Narrow" panose="020B0606020202030204" pitchFamily="34" charset="0"/>
            </a:endParaRPr>
          </a:p>
          <a:p>
            <a:pPr marL="285750" indent="-285750" algn="l">
              <a:buFont typeface="Wingdings" panose="05000000000000000000" pitchFamily="2" charset="2"/>
              <a:buChar char="§"/>
            </a:pPr>
            <a:r>
              <a:rPr lang="es-ES" sz="1400" b="0" i="0" u="none" strike="noStrike" baseline="0" dirty="0">
                <a:solidFill>
                  <a:srgbClr val="000000"/>
                </a:solidFill>
                <a:latin typeface="Arial Narrow" panose="020B0606020202030204" pitchFamily="34" charset="0"/>
              </a:rPr>
              <a:t>La demanda de los ayuntamientos para tener un paraguas legal normativo y poder aplicar los 30km/h en sus localidades.</a:t>
            </a:r>
          </a:p>
          <a:p>
            <a:pPr marL="285750" indent="-285750" algn="l">
              <a:buFont typeface="Wingdings" panose="05000000000000000000" pitchFamily="2" charset="2"/>
              <a:buChar char="§"/>
            </a:pPr>
            <a:r>
              <a:rPr lang="es-ES" sz="1400" b="0" i="0" u="none" strike="noStrike" baseline="0" dirty="0">
                <a:solidFill>
                  <a:srgbClr val="000000"/>
                </a:solidFill>
                <a:latin typeface="Arial Narrow" panose="020B0606020202030204" pitchFamily="34" charset="0"/>
              </a:rPr>
              <a:t>En 2019, los fallecidos en accidente de tráfico en las ciudades aumentaron un 6%, mientras que en las vías interurbanas se redujeron un -6%.</a:t>
            </a:r>
          </a:p>
          <a:p>
            <a:pPr marL="285750" indent="-285750" algn="l">
              <a:buFont typeface="Wingdings" panose="05000000000000000000" pitchFamily="2" charset="2"/>
              <a:buChar char="§"/>
            </a:pPr>
            <a:r>
              <a:rPr lang="es-ES" sz="1400" b="0" i="0" u="none" strike="noStrike" baseline="0" dirty="0">
                <a:solidFill>
                  <a:srgbClr val="000000"/>
                </a:solidFill>
                <a:latin typeface="Arial Narrow" panose="020B0606020202030204" pitchFamily="34" charset="0"/>
              </a:rPr>
              <a:t>El 82% de los fallecidos en ciudades en 2019 fueron usuarios vulnerables, es decir, peatones, ciclistas y motoristas.</a:t>
            </a:r>
          </a:p>
          <a:p>
            <a:pPr marL="285750" indent="-285750" algn="l">
              <a:buFont typeface="Wingdings" panose="05000000000000000000" pitchFamily="2" charset="2"/>
              <a:buChar char="§"/>
            </a:pPr>
            <a:r>
              <a:rPr lang="es-ES" sz="1400" b="0" i="0" u="none" strike="noStrike" baseline="0" dirty="0">
                <a:solidFill>
                  <a:srgbClr val="000000"/>
                </a:solidFill>
                <a:latin typeface="Arial Narrow" panose="020B0606020202030204" pitchFamily="34" charset="0"/>
              </a:rPr>
              <a:t>Se reduce un 80% el riesgo de fallecer como consecuencia de un atropello. Si la velocidad del vehículo que impacta es de 30 km/h el riesgo es de un 10%; si la velocidad es a 50 km/h, ese riesgo de fallecimiento se eleva alrededor del 90%.</a:t>
            </a:r>
          </a:p>
          <a:p>
            <a:pPr marL="285750" indent="-285750" algn="l">
              <a:buFont typeface="Wingdings" panose="05000000000000000000" pitchFamily="2" charset="2"/>
              <a:buChar char="§"/>
            </a:pPr>
            <a:r>
              <a:rPr lang="es-ES" sz="1400" b="0" i="0" u="none" strike="noStrike" baseline="0" dirty="0">
                <a:solidFill>
                  <a:srgbClr val="000000"/>
                </a:solidFill>
                <a:latin typeface="Arial Narrow" panose="020B0606020202030204" pitchFamily="34" charset="0"/>
              </a:rPr>
              <a:t>Se reduce a la mitad la distancia que se necesita para detener el vehículo al pasar de 50km/h a 30km/h.</a:t>
            </a:r>
          </a:p>
          <a:p>
            <a:pPr marL="285750" indent="-285750" algn="l">
              <a:buFont typeface="Wingdings" panose="05000000000000000000" pitchFamily="2" charset="2"/>
              <a:buChar char="§"/>
            </a:pPr>
            <a:r>
              <a:rPr lang="es-ES" sz="1400" b="0" i="0" u="none" strike="noStrike" baseline="0" dirty="0">
                <a:solidFill>
                  <a:srgbClr val="000000"/>
                </a:solidFill>
                <a:latin typeface="Arial Narrow" panose="020B0606020202030204" pitchFamily="34" charset="0"/>
              </a:rPr>
              <a:t>Las experiencias existentes de zonas 30 en ciudades demuestran el efecto positivo sobre la siniestralidad, con reducciones de los accidentes que han llegado a superar el 40%.</a:t>
            </a:r>
          </a:p>
          <a:p>
            <a:pPr marL="285750" indent="-285750" algn="l">
              <a:buFont typeface="Wingdings" panose="05000000000000000000" pitchFamily="2" charset="2"/>
              <a:buChar char="§"/>
            </a:pPr>
            <a:r>
              <a:rPr lang="es-ES" sz="1400" b="0" i="0" u="none" strike="noStrike" baseline="0" dirty="0">
                <a:solidFill>
                  <a:srgbClr val="000000"/>
                </a:solidFill>
                <a:latin typeface="Arial Narrow" panose="020B0606020202030204" pitchFamily="34" charset="0"/>
              </a:rPr>
              <a:t>Se reduce a la mitad el ruido ambiental según el </a:t>
            </a:r>
            <a:r>
              <a:rPr lang="es-ES" sz="1400" b="0" i="0" u="none" strike="noStrike" baseline="0" dirty="0">
                <a:solidFill>
                  <a:srgbClr val="0000FF"/>
                </a:solidFill>
                <a:latin typeface="Arial Narrow" panose="020B0606020202030204" pitchFamily="34" charset="0"/>
              </a:rPr>
              <a:t>informe </a:t>
            </a:r>
            <a:r>
              <a:rPr lang="es-ES" sz="1400" b="0" i="0" u="none" strike="noStrike" baseline="0" dirty="0">
                <a:solidFill>
                  <a:srgbClr val="000000"/>
                </a:solidFill>
                <a:latin typeface="Arial Narrow" panose="020B0606020202030204" pitchFamily="34" charset="0"/>
              </a:rPr>
              <a:t>de recomendaciones del Grupo de Expertos Académicos para la 3º Conferencia ministerial global de seguridad vial.</a:t>
            </a:r>
          </a:p>
          <a:p>
            <a:pPr algn="l"/>
            <a:r>
              <a:rPr lang="es-ES" sz="1400" b="1" i="0" u="none" strike="noStrike" baseline="0" dirty="0">
                <a:solidFill>
                  <a:srgbClr val="000000"/>
                </a:solidFill>
                <a:latin typeface="Arial Narrow" panose="020B0606020202030204" pitchFamily="34" charset="0"/>
              </a:rPr>
              <a:t>Y ADEMÁS… TENDENCIA MUNDIAL</a:t>
            </a:r>
          </a:p>
          <a:p>
            <a:pPr marL="285750" indent="-285750" algn="l">
              <a:buFont typeface="Wingdings" panose="05000000000000000000" pitchFamily="2" charset="2"/>
              <a:buChar char="§"/>
            </a:pPr>
            <a:r>
              <a:rPr lang="es-ES" sz="1400" b="0" i="0" u="none" strike="noStrike" baseline="0" dirty="0">
                <a:solidFill>
                  <a:srgbClr val="000000"/>
                </a:solidFill>
                <a:latin typeface="Arial Narrow" panose="020B0606020202030204" pitchFamily="34" charset="0"/>
              </a:rPr>
              <a:t>A todas estas razones, se suma que la reducción de la velocidad en las ciudades a 30 km/h es una de las prioridades de la Agenda 2030 con el objetivo de convertir las ciudades en espacios más seguros reduciendo, tanto el riesgo de sufrir un accidente, como la gravedad del mismo.</a:t>
            </a:r>
          </a:p>
          <a:p>
            <a:pPr marL="285750" indent="-285750" algn="l">
              <a:buFont typeface="Wingdings" panose="05000000000000000000" pitchFamily="2" charset="2"/>
              <a:buChar char="§"/>
            </a:pPr>
            <a:r>
              <a:rPr lang="es-ES" sz="1400" b="0" i="0" u="none" strike="noStrike" baseline="0" dirty="0">
                <a:solidFill>
                  <a:srgbClr val="000000"/>
                </a:solidFill>
                <a:latin typeface="Arial Narrow" panose="020B0606020202030204" pitchFamily="34" charset="0"/>
              </a:rPr>
              <a:t>La Declaración de Estocolmo 2020, redactada tras la III Conferencia Ministerial Mundial sobre Seguridad Vial recoge en su octava recomendación “</a:t>
            </a:r>
            <a:r>
              <a:rPr lang="es-ES" sz="1400" b="0" i="1" u="none" strike="noStrike" baseline="0" dirty="0">
                <a:solidFill>
                  <a:srgbClr val="000000"/>
                </a:solidFill>
                <a:latin typeface="Arial Narrow" panose="020B0606020202030204" pitchFamily="34" charset="0"/>
              </a:rPr>
              <a:t>Establecer un límite máximo de velocidad de desplazamiento por las vías de 30km/h en zonas urbanas</a:t>
            </a:r>
            <a:r>
              <a:rPr lang="es-ES" sz="1400" b="0" i="0" u="none" strike="noStrike" baseline="0" dirty="0">
                <a:solidFill>
                  <a:srgbClr val="000000"/>
                </a:solidFill>
                <a:latin typeface="Arial Narrow" panose="020B0606020202030204" pitchFamily="34" charset="0"/>
              </a:rPr>
              <a:t>”.</a:t>
            </a:r>
          </a:p>
          <a:p>
            <a:pPr marL="285750" indent="-285750" algn="l">
              <a:buFont typeface="Wingdings" panose="05000000000000000000" pitchFamily="2" charset="2"/>
              <a:buChar char="§"/>
            </a:pPr>
            <a:r>
              <a:rPr lang="es-ES" sz="1400" b="0" i="0" u="none" strike="noStrike" baseline="0" dirty="0">
                <a:solidFill>
                  <a:srgbClr val="000000"/>
                </a:solidFill>
                <a:latin typeface="Arial Narrow" panose="020B0606020202030204" pitchFamily="34" charset="0"/>
              </a:rPr>
              <a:t>Asimismo, la Unión Europea, dentro del marco de las políticas europeas en seguridad vial para el periodo 2021-2030 se basa en el enfoque “</a:t>
            </a:r>
            <a:r>
              <a:rPr lang="es-ES" sz="1400" b="0" i="1" u="none" strike="noStrike" baseline="0" dirty="0">
                <a:solidFill>
                  <a:srgbClr val="000000"/>
                </a:solidFill>
                <a:latin typeface="Arial Narrow" panose="020B0606020202030204" pitchFamily="34" charset="0"/>
              </a:rPr>
              <a:t>Sistema Seguro</a:t>
            </a:r>
            <a:r>
              <a:rPr lang="es-ES" sz="1400" b="0" i="0" u="none" strike="noStrike" baseline="0" dirty="0">
                <a:solidFill>
                  <a:srgbClr val="000000"/>
                </a:solidFill>
                <a:latin typeface="Arial Narrow" panose="020B0606020202030204" pitchFamily="34" charset="0"/>
              </a:rPr>
              <a:t>”, en el que las vías y los vehículos deben estar diseñador para dar</a:t>
            </a:r>
          </a:p>
          <a:p>
            <a:pPr marL="285750" indent="-285750" algn="l">
              <a:buFont typeface="Wingdings" panose="05000000000000000000" pitchFamily="2" charset="2"/>
              <a:buChar char="§"/>
            </a:pPr>
            <a:r>
              <a:rPr lang="es-ES" sz="1400" b="0" i="0" u="none" strike="noStrike" baseline="0" dirty="0">
                <a:solidFill>
                  <a:srgbClr val="000000"/>
                </a:solidFill>
                <a:latin typeface="Arial Narrow" panose="020B0606020202030204" pitchFamily="34" charset="0"/>
              </a:rPr>
              <a:t>cabida a los errores humanos sin causar lesiones graves o muertes y las velocidad permitidas para los vehículos son uno de los componentes del nivel de seguridad proporcionado por las otras partes del sistema.</a:t>
            </a:r>
          </a:p>
          <a:p>
            <a:pPr marL="285750" indent="-285750" algn="l">
              <a:buFont typeface="Wingdings" panose="05000000000000000000" pitchFamily="2" charset="2"/>
              <a:buChar char="§"/>
            </a:pPr>
            <a:r>
              <a:rPr lang="es-ES" sz="1400" b="0" i="0" u="none" strike="noStrike" baseline="0" dirty="0">
                <a:solidFill>
                  <a:srgbClr val="000000"/>
                </a:solidFill>
                <a:latin typeface="Arial Narrow" panose="020B0606020202030204" pitchFamily="34" charset="0"/>
              </a:rPr>
              <a:t>Por último, el lema escogido este año por Naciones Unidas para la celebración de la VI Semana Mundial para la Seguridad Vial que se celebrará del 17 al 23 mayo 2021 se centra también en la reducción </a:t>
            </a:r>
            <a:r>
              <a:rPr lang="es-ES" sz="1400" b="0" i="0" u="none" strike="noStrike" baseline="0" dirty="0" err="1">
                <a:solidFill>
                  <a:srgbClr val="000000"/>
                </a:solidFill>
                <a:latin typeface="Arial Narrow" panose="020B0606020202030204" pitchFamily="34" charset="0"/>
              </a:rPr>
              <a:t>dellímite</a:t>
            </a:r>
            <a:r>
              <a:rPr lang="es-ES" sz="1400" b="0" i="0" u="none" strike="noStrike" baseline="0" dirty="0">
                <a:solidFill>
                  <a:srgbClr val="000000"/>
                </a:solidFill>
                <a:latin typeface="Arial Narrow" panose="020B0606020202030204" pitchFamily="34" charset="0"/>
              </a:rPr>
              <a:t> de velocidad a 30 km/h en las zonas urbanas bajo el lema</a:t>
            </a:r>
            <a:endParaRPr lang="es-ES" sz="1400" dirty="0"/>
          </a:p>
        </p:txBody>
      </p:sp>
      <p:sp>
        <p:nvSpPr>
          <p:cNvPr id="11" name="CuadroTexto 10">
            <a:extLst>
              <a:ext uri="{FF2B5EF4-FFF2-40B4-BE49-F238E27FC236}">
                <a16:creationId xmlns:a16="http://schemas.microsoft.com/office/drawing/2014/main" id="{059A1055-1A8E-4D5D-8759-D61A06FC7FAE}"/>
              </a:ext>
            </a:extLst>
          </p:cNvPr>
          <p:cNvSpPr txBox="1"/>
          <p:nvPr/>
        </p:nvSpPr>
        <p:spPr>
          <a:xfrm>
            <a:off x="609600" y="6460577"/>
            <a:ext cx="1350241" cy="369332"/>
          </a:xfrm>
          <a:prstGeom prst="rect">
            <a:avLst/>
          </a:prstGeom>
          <a:noFill/>
        </p:spPr>
        <p:txBody>
          <a:bodyPr wrap="none" rtlCol="0">
            <a:spAutoFit/>
          </a:bodyPr>
          <a:lstStyle/>
          <a:p>
            <a:r>
              <a:rPr lang="es-ES" dirty="0"/>
              <a:t>Fuente: </a:t>
            </a:r>
            <a:r>
              <a:rPr lang="es-ES" dirty="0" err="1"/>
              <a:t>xxxx</a:t>
            </a:r>
            <a:endParaRPr lang="es-ES" dirty="0"/>
          </a:p>
        </p:txBody>
      </p:sp>
    </p:spTree>
    <p:extLst>
      <p:ext uri="{BB962C8B-B14F-4D97-AF65-F5344CB8AC3E}">
        <p14:creationId xmlns:p14="http://schemas.microsoft.com/office/powerpoint/2010/main" val="453826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4CB740-6441-4D5D-97E9-2EF843BC4E41}"/>
              </a:ext>
            </a:extLst>
          </p:cNvPr>
          <p:cNvSpPr>
            <a:spLocks noGrp="1"/>
          </p:cNvSpPr>
          <p:nvPr>
            <p:ph type="title"/>
          </p:nvPr>
        </p:nvSpPr>
        <p:spPr/>
        <p:txBody>
          <a:bodyPr/>
          <a:lstStyle/>
          <a:p>
            <a:r>
              <a:rPr lang="es-ES" dirty="0"/>
              <a:t>El estado sobre la legislación velocidad urbana en España</a:t>
            </a:r>
          </a:p>
        </p:txBody>
      </p:sp>
      <p:pic>
        <p:nvPicPr>
          <p:cNvPr id="7" name="Marcador de contenido 6">
            <a:extLst>
              <a:ext uri="{FF2B5EF4-FFF2-40B4-BE49-F238E27FC236}">
                <a16:creationId xmlns:a16="http://schemas.microsoft.com/office/drawing/2014/main" id="{7BD4E7F8-85E4-41DB-8162-F5F72BBD3BB5}"/>
              </a:ext>
            </a:extLst>
          </p:cNvPr>
          <p:cNvPicPr>
            <a:picLocks noGrp="1" noChangeAspect="1"/>
          </p:cNvPicPr>
          <p:nvPr>
            <p:ph sz="half" idx="1"/>
          </p:nvPr>
        </p:nvPicPr>
        <p:blipFill>
          <a:blip r:embed="rId2"/>
          <a:stretch>
            <a:fillRect/>
          </a:stretch>
        </p:blipFill>
        <p:spPr>
          <a:xfrm>
            <a:off x="838200" y="2341506"/>
            <a:ext cx="5181600" cy="3319576"/>
          </a:xfrm>
        </p:spPr>
      </p:pic>
      <p:pic>
        <p:nvPicPr>
          <p:cNvPr id="9" name="Marcador de contenido 8">
            <a:extLst>
              <a:ext uri="{FF2B5EF4-FFF2-40B4-BE49-F238E27FC236}">
                <a16:creationId xmlns:a16="http://schemas.microsoft.com/office/drawing/2014/main" id="{858D468B-B362-4C3A-BB81-8B0276F69EF7}"/>
              </a:ext>
            </a:extLst>
          </p:cNvPr>
          <p:cNvPicPr>
            <a:picLocks noGrp="1" noChangeAspect="1"/>
          </p:cNvPicPr>
          <p:nvPr>
            <p:ph sz="half" idx="2"/>
          </p:nvPr>
        </p:nvPicPr>
        <p:blipFill>
          <a:blip r:embed="rId3"/>
          <a:stretch>
            <a:fillRect/>
          </a:stretch>
        </p:blipFill>
        <p:spPr>
          <a:xfrm>
            <a:off x="6172200" y="2382759"/>
            <a:ext cx="5181600" cy="3237070"/>
          </a:xfrm>
        </p:spPr>
      </p:pic>
      <p:sp>
        <p:nvSpPr>
          <p:cNvPr id="3" name="CuadroTexto 2">
            <a:extLst>
              <a:ext uri="{FF2B5EF4-FFF2-40B4-BE49-F238E27FC236}">
                <a16:creationId xmlns:a16="http://schemas.microsoft.com/office/drawing/2014/main" id="{85BFA7F8-C2A4-4094-91C2-D48F04F498E8}"/>
              </a:ext>
            </a:extLst>
          </p:cNvPr>
          <p:cNvSpPr txBox="1"/>
          <p:nvPr/>
        </p:nvSpPr>
        <p:spPr>
          <a:xfrm>
            <a:off x="6531861" y="6550223"/>
            <a:ext cx="5660139" cy="307777"/>
          </a:xfrm>
          <a:prstGeom prst="rect">
            <a:avLst/>
          </a:prstGeom>
          <a:noFill/>
        </p:spPr>
        <p:txBody>
          <a:bodyPr wrap="none" rtlCol="0">
            <a:spAutoFit/>
          </a:bodyPr>
          <a:lstStyle/>
          <a:p>
            <a:r>
              <a:rPr lang="es-ES" sz="1400" dirty="0"/>
              <a:t>Fuente:  Principales Cifras Seguridad Vial, 2022, DGT, Ministerio del Interior</a:t>
            </a:r>
          </a:p>
        </p:txBody>
      </p:sp>
      <p:sp>
        <p:nvSpPr>
          <p:cNvPr id="4" name="CuadroTexto 3">
            <a:extLst>
              <a:ext uri="{FF2B5EF4-FFF2-40B4-BE49-F238E27FC236}">
                <a16:creationId xmlns:a16="http://schemas.microsoft.com/office/drawing/2014/main" id="{14E315B2-FE14-4A11-A268-C9BEA22158D5}"/>
              </a:ext>
            </a:extLst>
          </p:cNvPr>
          <p:cNvSpPr txBox="1"/>
          <p:nvPr/>
        </p:nvSpPr>
        <p:spPr>
          <a:xfrm>
            <a:off x="2612571" y="5686740"/>
            <a:ext cx="4974772" cy="923330"/>
          </a:xfrm>
          <a:prstGeom prst="rect">
            <a:avLst/>
          </a:prstGeom>
          <a:noFill/>
        </p:spPr>
        <p:txBody>
          <a:bodyPr wrap="square" rtlCol="0">
            <a:spAutoFit/>
          </a:bodyPr>
          <a:lstStyle/>
          <a:p>
            <a:r>
              <a:rPr lang="es-ES" dirty="0"/>
              <a:t>En 2022, siniestros urbanos 66% del total;</a:t>
            </a:r>
          </a:p>
          <a:p>
            <a:r>
              <a:rPr lang="es-ES" sz="1800" kern="1200" dirty="0">
                <a:solidFill>
                  <a:schemeClr val="tx1"/>
                </a:solidFill>
                <a:latin typeface="+mn-lt"/>
                <a:ea typeface="+mn-ea"/>
                <a:cs typeface="+mn-cs"/>
              </a:rPr>
              <a:t>Fallecidos urbanos 27% del total; </a:t>
            </a:r>
          </a:p>
          <a:p>
            <a:r>
              <a:rPr lang="es-ES" dirty="0"/>
              <a:t>Heridos no fallecidos 54% del total</a:t>
            </a:r>
            <a:endParaRPr lang="es-ES" sz="1800" kern="1200" dirty="0">
              <a:solidFill>
                <a:schemeClr val="tx1"/>
              </a:solidFill>
              <a:latin typeface="+mn-lt"/>
              <a:ea typeface="+mn-ea"/>
              <a:cs typeface="+mn-cs"/>
            </a:endParaRPr>
          </a:p>
        </p:txBody>
      </p:sp>
      <p:sp>
        <p:nvSpPr>
          <p:cNvPr id="17" name="Flecha: hacia arriba 16">
            <a:extLst>
              <a:ext uri="{FF2B5EF4-FFF2-40B4-BE49-F238E27FC236}">
                <a16:creationId xmlns:a16="http://schemas.microsoft.com/office/drawing/2014/main" id="{4D7E4511-ED84-4578-8699-14E8DBF68225}"/>
              </a:ext>
            </a:extLst>
          </p:cNvPr>
          <p:cNvSpPr/>
          <p:nvPr/>
        </p:nvSpPr>
        <p:spPr>
          <a:xfrm>
            <a:off x="10265229" y="5045525"/>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AEEBB2ED-2EF6-4AA1-B127-3EBB196DBA27}"/>
              </a:ext>
            </a:extLst>
          </p:cNvPr>
          <p:cNvSpPr txBox="1"/>
          <p:nvPr/>
        </p:nvSpPr>
        <p:spPr>
          <a:xfrm>
            <a:off x="10968873" y="4358523"/>
            <a:ext cx="537327" cy="369332"/>
          </a:xfrm>
          <a:prstGeom prst="rect">
            <a:avLst/>
          </a:prstGeom>
          <a:noFill/>
        </p:spPr>
        <p:txBody>
          <a:bodyPr wrap="none" rtlCol="0">
            <a:spAutoFit/>
          </a:bodyPr>
          <a:lstStyle/>
          <a:p>
            <a:r>
              <a:rPr lang="es-ES" dirty="0"/>
              <a:t>-9%</a:t>
            </a:r>
          </a:p>
        </p:txBody>
      </p:sp>
    </p:spTree>
    <p:extLst>
      <p:ext uri="{BB962C8B-B14F-4D97-AF65-F5344CB8AC3E}">
        <p14:creationId xmlns:p14="http://schemas.microsoft.com/office/powerpoint/2010/main" val="3064748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animBg="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069F81-910B-44CE-9762-6BA5BA78A83F}"/>
              </a:ext>
            </a:extLst>
          </p:cNvPr>
          <p:cNvSpPr>
            <a:spLocks noGrp="1"/>
          </p:cNvSpPr>
          <p:nvPr>
            <p:ph type="title"/>
          </p:nvPr>
        </p:nvSpPr>
        <p:spPr/>
        <p:txBody>
          <a:bodyPr/>
          <a:lstStyle/>
          <a:p>
            <a:endParaRPr lang="es-ES"/>
          </a:p>
        </p:txBody>
      </p:sp>
      <p:pic>
        <p:nvPicPr>
          <p:cNvPr id="6" name="Marcador de contenido 5">
            <a:extLst>
              <a:ext uri="{FF2B5EF4-FFF2-40B4-BE49-F238E27FC236}">
                <a16:creationId xmlns:a16="http://schemas.microsoft.com/office/drawing/2014/main" id="{FBCF6CE5-7B9A-4F62-AE52-020E268675A2}"/>
              </a:ext>
            </a:extLst>
          </p:cNvPr>
          <p:cNvPicPr>
            <a:picLocks noGrp="1" noChangeAspect="1"/>
          </p:cNvPicPr>
          <p:nvPr>
            <p:ph sz="half" idx="1"/>
          </p:nvPr>
        </p:nvPicPr>
        <p:blipFill>
          <a:blip r:embed="rId2"/>
          <a:stretch>
            <a:fillRect/>
          </a:stretch>
        </p:blipFill>
        <p:spPr>
          <a:xfrm>
            <a:off x="838200" y="2390591"/>
            <a:ext cx="5181600" cy="3221405"/>
          </a:xfrm>
        </p:spPr>
      </p:pic>
      <p:pic>
        <p:nvPicPr>
          <p:cNvPr id="12" name="Marcador de contenido 11">
            <a:extLst>
              <a:ext uri="{FF2B5EF4-FFF2-40B4-BE49-F238E27FC236}">
                <a16:creationId xmlns:a16="http://schemas.microsoft.com/office/drawing/2014/main" id="{DBF4D15F-2DC0-43CD-9EE6-A3481B03020A}"/>
              </a:ext>
            </a:extLst>
          </p:cNvPr>
          <p:cNvPicPr>
            <a:picLocks noGrp="1" noChangeAspect="1"/>
          </p:cNvPicPr>
          <p:nvPr>
            <p:ph sz="half" idx="2"/>
          </p:nvPr>
        </p:nvPicPr>
        <p:blipFill>
          <a:blip r:embed="rId3"/>
          <a:stretch>
            <a:fillRect/>
          </a:stretch>
        </p:blipFill>
        <p:spPr>
          <a:xfrm>
            <a:off x="6524210" y="813252"/>
            <a:ext cx="4990154" cy="5805261"/>
          </a:xfrm>
        </p:spPr>
      </p:pic>
      <p:pic>
        <p:nvPicPr>
          <p:cNvPr id="4" name="Imagen 3">
            <a:extLst>
              <a:ext uri="{FF2B5EF4-FFF2-40B4-BE49-F238E27FC236}">
                <a16:creationId xmlns:a16="http://schemas.microsoft.com/office/drawing/2014/main" id="{9E3D30D9-1ADB-428B-9BE8-E2768AF2BB84}"/>
              </a:ext>
            </a:extLst>
          </p:cNvPr>
          <p:cNvPicPr>
            <a:picLocks noChangeAspect="1"/>
          </p:cNvPicPr>
          <p:nvPr/>
        </p:nvPicPr>
        <p:blipFill>
          <a:blip r:embed="rId4"/>
          <a:stretch>
            <a:fillRect/>
          </a:stretch>
        </p:blipFill>
        <p:spPr>
          <a:xfrm>
            <a:off x="5230224" y="3152774"/>
            <a:ext cx="468448" cy="409892"/>
          </a:xfrm>
          <a:prstGeom prst="rect">
            <a:avLst/>
          </a:prstGeom>
        </p:spPr>
      </p:pic>
      <p:pic>
        <p:nvPicPr>
          <p:cNvPr id="9" name="Imagen 8">
            <a:extLst>
              <a:ext uri="{FF2B5EF4-FFF2-40B4-BE49-F238E27FC236}">
                <a16:creationId xmlns:a16="http://schemas.microsoft.com/office/drawing/2014/main" id="{C4631592-74A8-4864-A086-9D2191331C98}"/>
              </a:ext>
            </a:extLst>
          </p:cNvPr>
          <p:cNvPicPr>
            <a:picLocks noChangeAspect="1"/>
          </p:cNvPicPr>
          <p:nvPr/>
        </p:nvPicPr>
        <p:blipFill>
          <a:blip r:embed="rId4"/>
          <a:stretch>
            <a:fillRect/>
          </a:stretch>
        </p:blipFill>
        <p:spPr>
          <a:xfrm>
            <a:off x="3172816" y="3136446"/>
            <a:ext cx="468448" cy="409892"/>
          </a:xfrm>
          <a:prstGeom prst="rect">
            <a:avLst/>
          </a:prstGeom>
        </p:spPr>
      </p:pic>
      <p:pic>
        <p:nvPicPr>
          <p:cNvPr id="10" name="Imagen 9">
            <a:extLst>
              <a:ext uri="{FF2B5EF4-FFF2-40B4-BE49-F238E27FC236}">
                <a16:creationId xmlns:a16="http://schemas.microsoft.com/office/drawing/2014/main" id="{45923DCA-4E1B-4243-A08F-4FE95F5FE63C}"/>
              </a:ext>
            </a:extLst>
          </p:cNvPr>
          <p:cNvPicPr>
            <a:picLocks noChangeAspect="1"/>
          </p:cNvPicPr>
          <p:nvPr/>
        </p:nvPicPr>
        <p:blipFill>
          <a:blip r:embed="rId4"/>
          <a:stretch>
            <a:fillRect/>
          </a:stretch>
        </p:blipFill>
        <p:spPr>
          <a:xfrm>
            <a:off x="1229698" y="3169099"/>
            <a:ext cx="468448" cy="409892"/>
          </a:xfrm>
          <a:prstGeom prst="rect">
            <a:avLst/>
          </a:prstGeom>
        </p:spPr>
      </p:pic>
      <p:pic>
        <p:nvPicPr>
          <p:cNvPr id="11" name="Imagen 10">
            <a:extLst>
              <a:ext uri="{FF2B5EF4-FFF2-40B4-BE49-F238E27FC236}">
                <a16:creationId xmlns:a16="http://schemas.microsoft.com/office/drawing/2014/main" id="{193047DC-2C28-4112-83CD-352739D01037}"/>
              </a:ext>
            </a:extLst>
          </p:cNvPr>
          <p:cNvPicPr>
            <a:picLocks noChangeAspect="1"/>
          </p:cNvPicPr>
          <p:nvPr/>
        </p:nvPicPr>
        <p:blipFill>
          <a:blip r:embed="rId4"/>
          <a:stretch>
            <a:fillRect/>
          </a:stretch>
        </p:blipFill>
        <p:spPr>
          <a:xfrm>
            <a:off x="7581554" y="4033156"/>
            <a:ext cx="239848" cy="209867"/>
          </a:xfrm>
          <a:prstGeom prst="rect">
            <a:avLst/>
          </a:prstGeom>
        </p:spPr>
      </p:pic>
      <p:pic>
        <p:nvPicPr>
          <p:cNvPr id="13" name="Imagen 12">
            <a:extLst>
              <a:ext uri="{FF2B5EF4-FFF2-40B4-BE49-F238E27FC236}">
                <a16:creationId xmlns:a16="http://schemas.microsoft.com/office/drawing/2014/main" id="{4AFE4F9C-BEFF-435A-98F1-318CB249C951}"/>
              </a:ext>
            </a:extLst>
          </p:cNvPr>
          <p:cNvPicPr>
            <a:picLocks noChangeAspect="1"/>
          </p:cNvPicPr>
          <p:nvPr/>
        </p:nvPicPr>
        <p:blipFill>
          <a:blip r:embed="rId4"/>
          <a:stretch>
            <a:fillRect/>
          </a:stretch>
        </p:blipFill>
        <p:spPr>
          <a:xfrm>
            <a:off x="9764139" y="4134164"/>
            <a:ext cx="239848" cy="209867"/>
          </a:xfrm>
          <a:prstGeom prst="rect">
            <a:avLst/>
          </a:prstGeom>
        </p:spPr>
      </p:pic>
      <p:sp>
        <p:nvSpPr>
          <p:cNvPr id="16" name="CuadroTexto 15">
            <a:extLst>
              <a:ext uri="{FF2B5EF4-FFF2-40B4-BE49-F238E27FC236}">
                <a16:creationId xmlns:a16="http://schemas.microsoft.com/office/drawing/2014/main" id="{8DEA654A-331D-453B-AFA2-C9B212BABDBA}"/>
              </a:ext>
            </a:extLst>
          </p:cNvPr>
          <p:cNvSpPr txBox="1"/>
          <p:nvPr/>
        </p:nvSpPr>
        <p:spPr>
          <a:xfrm>
            <a:off x="38533" y="6490936"/>
            <a:ext cx="5660139" cy="307777"/>
          </a:xfrm>
          <a:prstGeom prst="rect">
            <a:avLst/>
          </a:prstGeom>
          <a:noFill/>
        </p:spPr>
        <p:txBody>
          <a:bodyPr wrap="none" rtlCol="0">
            <a:spAutoFit/>
          </a:bodyPr>
          <a:lstStyle/>
          <a:p>
            <a:r>
              <a:rPr lang="es-ES" sz="1400" dirty="0"/>
              <a:t>Fuente:  Principales Cifras Seguridad Vial, 2022, DGT, Ministerio del Interior</a:t>
            </a:r>
          </a:p>
        </p:txBody>
      </p:sp>
    </p:spTree>
    <p:extLst>
      <p:ext uri="{BB962C8B-B14F-4D97-AF65-F5344CB8AC3E}">
        <p14:creationId xmlns:p14="http://schemas.microsoft.com/office/powerpoint/2010/main" val="203642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4CB740-6441-4D5D-97E9-2EF843BC4E41}"/>
              </a:ext>
            </a:extLst>
          </p:cNvPr>
          <p:cNvSpPr>
            <a:spLocks noGrp="1"/>
          </p:cNvSpPr>
          <p:nvPr>
            <p:ph type="title"/>
          </p:nvPr>
        </p:nvSpPr>
        <p:spPr/>
        <p:txBody>
          <a:bodyPr/>
          <a:lstStyle/>
          <a:p>
            <a:r>
              <a:rPr lang="es-ES" dirty="0"/>
              <a:t>El estado sobre la legislación velocidad urbana en Europa</a:t>
            </a:r>
          </a:p>
        </p:txBody>
      </p:sp>
      <p:pic>
        <p:nvPicPr>
          <p:cNvPr id="7" name="Marcador de contenido 6">
            <a:extLst>
              <a:ext uri="{FF2B5EF4-FFF2-40B4-BE49-F238E27FC236}">
                <a16:creationId xmlns:a16="http://schemas.microsoft.com/office/drawing/2014/main" id="{A53A8052-DBA1-451A-9359-A4D8465EC37B}"/>
              </a:ext>
            </a:extLst>
          </p:cNvPr>
          <p:cNvPicPr>
            <a:picLocks noGrp="1" noChangeAspect="1"/>
          </p:cNvPicPr>
          <p:nvPr>
            <p:ph idx="1"/>
          </p:nvPr>
        </p:nvPicPr>
        <p:blipFill>
          <a:blip r:embed="rId2"/>
          <a:stretch>
            <a:fillRect/>
          </a:stretch>
        </p:blipFill>
        <p:spPr>
          <a:xfrm>
            <a:off x="1763486" y="1500188"/>
            <a:ext cx="7850478" cy="5172215"/>
          </a:xfrm>
        </p:spPr>
      </p:pic>
      <p:sp>
        <p:nvSpPr>
          <p:cNvPr id="6" name="CuadroTexto 5">
            <a:extLst>
              <a:ext uri="{FF2B5EF4-FFF2-40B4-BE49-F238E27FC236}">
                <a16:creationId xmlns:a16="http://schemas.microsoft.com/office/drawing/2014/main" id="{59FD7E06-8E6A-4949-830C-C0C1EE329327}"/>
              </a:ext>
            </a:extLst>
          </p:cNvPr>
          <p:cNvSpPr txBox="1"/>
          <p:nvPr/>
        </p:nvSpPr>
        <p:spPr>
          <a:xfrm>
            <a:off x="6531861" y="6550223"/>
            <a:ext cx="5660139" cy="307777"/>
          </a:xfrm>
          <a:prstGeom prst="rect">
            <a:avLst/>
          </a:prstGeom>
          <a:noFill/>
        </p:spPr>
        <p:txBody>
          <a:bodyPr wrap="none" rtlCol="0">
            <a:spAutoFit/>
          </a:bodyPr>
          <a:lstStyle/>
          <a:p>
            <a:r>
              <a:rPr lang="es-ES" sz="1400" dirty="0"/>
              <a:t>Fuente:  Principales Cifras Seguridad Vial, 2022, DGT, Ministerio del Interior</a:t>
            </a:r>
          </a:p>
        </p:txBody>
      </p:sp>
    </p:spTree>
    <p:extLst>
      <p:ext uri="{BB962C8B-B14F-4D97-AF65-F5344CB8AC3E}">
        <p14:creationId xmlns:p14="http://schemas.microsoft.com/office/powerpoint/2010/main" val="106296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CBC4B6-AFF0-41F6-A281-998E28B61EAE}"/>
              </a:ext>
            </a:extLst>
          </p:cNvPr>
          <p:cNvSpPr>
            <a:spLocks noGrp="1"/>
          </p:cNvSpPr>
          <p:nvPr>
            <p:ph type="title"/>
          </p:nvPr>
        </p:nvSpPr>
        <p:spPr/>
        <p:txBody>
          <a:bodyPr/>
          <a:lstStyle/>
          <a:p>
            <a:endParaRPr lang="es-ES"/>
          </a:p>
        </p:txBody>
      </p:sp>
      <p:pic>
        <p:nvPicPr>
          <p:cNvPr id="6" name="Marcador de contenido 5">
            <a:extLst>
              <a:ext uri="{FF2B5EF4-FFF2-40B4-BE49-F238E27FC236}">
                <a16:creationId xmlns:a16="http://schemas.microsoft.com/office/drawing/2014/main" id="{3A1561F6-404B-480F-8683-8A135CC17C4A}"/>
              </a:ext>
            </a:extLst>
          </p:cNvPr>
          <p:cNvPicPr>
            <a:picLocks noGrp="1" noChangeAspect="1"/>
          </p:cNvPicPr>
          <p:nvPr>
            <p:ph sz="half" idx="1"/>
          </p:nvPr>
        </p:nvPicPr>
        <p:blipFill>
          <a:blip r:embed="rId2"/>
          <a:stretch>
            <a:fillRect/>
          </a:stretch>
        </p:blipFill>
        <p:spPr>
          <a:xfrm>
            <a:off x="838200" y="3400280"/>
            <a:ext cx="5181600" cy="1202028"/>
          </a:xfrm>
        </p:spPr>
      </p:pic>
      <p:pic>
        <p:nvPicPr>
          <p:cNvPr id="8" name="Marcador de contenido 7">
            <a:extLst>
              <a:ext uri="{FF2B5EF4-FFF2-40B4-BE49-F238E27FC236}">
                <a16:creationId xmlns:a16="http://schemas.microsoft.com/office/drawing/2014/main" id="{A8E1ABD8-03AA-44EF-B6DD-F1CFB88EA4F2}"/>
              </a:ext>
            </a:extLst>
          </p:cNvPr>
          <p:cNvPicPr>
            <a:picLocks noGrp="1" noChangeAspect="1"/>
          </p:cNvPicPr>
          <p:nvPr>
            <p:ph sz="half" idx="2"/>
          </p:nvPr>
        </p:nvPicPr>
        <p:blipFill>
          <a:blip r:embed="rId3"/>
          <a:stretch>
            <a:fillRect/>
          </a:stretch>
        </p:blipFill>
        <p:spPr>
          <a:xfrm>
            <a:off x="6172200" y="1963761"/>
            <a:ext cx="5181600" cy="4075066"/>
          </a:xfrm>
        </p:spPr>
      </p:pic>
      <mc:AlternateContent xmlns:mc="http://schemas.openxmlformats.org/markup-compatibility/2006" xmlns:p14="http://schemas.microsoft.com/office/powerpoint/2010/main">
        <mc:Choice Requires="p14">
          <p:contentPart p14:bwMode="auto" r:id="rId4">
            <p14:nvContentPartPr>
              <p14:cNvPr id="10" name="Entrada de lápiz 9">
                <a:extLst>
                  <a:ext uri="{FF2B5EF4-FFF2-40B4-BE49-F238E27FC236}">
                    <a16:creationId xmlns:a16="http://schemas.microsoft.com/office/drawing/2014/main" id="{9CD9D7DF-F30F-4A11-BCAD-408405184BF0}"/>
                  </a:ext>
                </a:extLst>
              </p14:cNvPr>
              <p14:cNvContentPartPr/>
              <p14:nvPr/>
            </p14:nvContentPartPr>
            <p14:xfrm>
              <a:off x="9671854" y="2987743"/>
              <a:ext cx="1245600" cy="22680"/>
            </p14:xfrm>
          </p:contentPart>
        </mc:Choice>
        <mc:Fallback xmlns="">
          <p:pic>
            <p:nvPicPr>
              <p:cNvPr id="10" name="Entrada de lápiz 9">
                <a:extLst>
                  <a:ext uri="{FF2B5EF4-FFF2-40B4-BE49-F238E27FC236}">
                    <a16:creationId xmlns:a16="http://schemas.microsoft.com/office/drawing/2014/main" id="{9CD9D7DF-F30F-4A11-BCAD-408405184BF0}"/>
                  </a:ext>
                </a:extLst>
              </p:cNvPr>
              <p:cNvPicPr/>
              <p:nvPr/>
            </p:nvPicPr>
            <p:blipFill>
              <a:blip r:embed="rId5"/>
              <a:stretch>
                <a:fillRect/>
              </a:stretch>
            </p:blipFill>
            <p:spPr>
              <a:xfrm>
                <a:off x="9617854" y="2880103"/>
                <a:ext cx="135324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Entrada de lápiz 10">
                <a:extLst>
                  <a:ext uri="{FF2B5EF4-FFF2-40B4-BE49-F238E27FC236}">
                    <a16:creationId xmlns:a16="http://schemas.microsoft.com/office/drawing/2014/main" id="{920F6B98-D01F-433E-B7E9-9F33A254EEC0}"/>
                  </a:ext>
                </a:extLst>
              </p14:cNvPr>
              <p14:cNvContentPartPr/>
              <p14:nvPr/>
            </p14:nvContentPartPr>
            <p14:xfrm>
              <a:off x="6270214" y="3194743"/>
              <a:ext cx="603720" cy="360"/>
            </p14:xfrm>
          </p:contentPart>
        </mc:Choice>
        <mc:Fallback xmlns="">
          <p:pic>
            <p:nvPicPr>
              <p:cNvPr id="11" name="Entrada de lápiz 10">
                <a:extLst>
                  <a:ext uri="{FF2B5EF4-FFF2-40B4-BE49-F238E27FC236}">
                    <a16:creationId xmlns:a16="http://schemas.microsoft.com/office/drawing/2014/main" id="{920F6B98-D01F-433E-B7E9-9F33A254EEC0}"/>
                  </a:ext>
                </a:extLst>
              </p:cNvPr>
              <p:cNvPicPr/>
              <p:nvPr/>
            </p:nvPicPr>
            <p:blipFill>
              <a:blip r:embed="rId7"/>
              <a:stretch>
                <a:fillRect/>
              </a:stretch>
            </p:blipFill>
            <p:spPr>
              <a:xfrm>
                <a:off x="6216214" y="3086743"/>
                <a:ext cx="71136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2" name="Entrada de lápiz 11">
                <a:extLst>
                  <a:ext uri="{FF2B5EF4-FFF2-40B4-BE49-F238E27FC236}">
                    <a16:creationId xmlns:a16="http://schemas.microsoft.com/office/drawing/2014/main" id="{9BFF433F-CEDB-4593-9761-9E6A201AA882}"/>
                  </a:ext>
                </a:extLst>
              </p14:cNvPr>
              <p14:cNvContentPartPr/>
              <p14:nvPr/>
            </p14:nvContentPartPr>
            <p14:xfrm>
              <a:off x="1752214" y="3820466"/>
              <a:ext cx="360" cy="360"/>
            </p14:xfrm>
          </p:contentPart>
        </mc:Choice>
        <mc:Fallback>
          <p:pic>
            <p:nvPicPr>
              <p:cNvPr id="12" name="Entrada de lápiz 11">
                <a:extLst>
                  <a:ext uri="{FF2B5EF4-FFF2-40B4-BE49-F238E27FC236}">
                    <a16:creationId xmlns:a16="http://schemas.microsoft.com/office/drawing/2014/main" id="{9BFF433F-CEDB-4593-9761-9E6A201AA882}"/>
                  </a:ext>
                </a:extLst>
              </p:cNvPr>
              <p:cNvPicPr/>
              <p:nvPr/>
            </p:nvPicPr>
            <p:blipFill>
              <a:blip r:embed="rId9"/>
              <a:stretch>
                <a:fillRect/>
              </a:stretch>
            </p:blipFill>
            <p:spPr>
              <a:xfrm>
                <a:off x="1698214" y="3712466"/>
                <a:ext cx="108000" cy="216000"/>
              </a:xfrm>
              <a:prstGeom prst="rect">
                <a:avLst/>
              </a:prstGeom>
            </p:spPr>
          </p:pic>
        </mc:Fallback>
      </mc:AlternateContent>
    </p:spTree>
    <p:extLst>
      <p:ext uri="{BB962C8B-B14F-4D97-AF65-F5344CB8AC3E}">
        <p14:creationId xmlns:p14="http://schemas.microsoft.com/office/powerpoint/2010/main" val="1174728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D700A4-A9CC-47BE-9941-37D7D9564019}"/>
              </a:ext>
            </a:extLst>
          </p:cNvPr>
          <p:cNvSpPr>
            <a:spLocks noGrp="1"/>
          </p:cNvSpPr>
          <p:nvPr>
            <p:ph type="title"/>
          </p:nvPr>
        </p:nvSpPr>
        <p:spPr/>
        <p:txBody>
          <a:bodyPr/>
          <a:lstStyle/>
          <a:p>
            <a:r>
              <a:rPr lang="es-ES" dirty="0">
                <a:hlinkClick r:id="rId2"/>
              </a:rPr>
              <a:t>https://youtu.be/nrFP7mJhfPo</a:t>
            </a:r>
            <a:br>
              <a:rPr lang="es-ES" dirty="0"/>
            </a:br>
            <a:endParaRPr lang="es-ES" dirty="0"/>
          </a:p>
        </p:txBody>
      </p:sp>
      <p:sp>
        <p:nvSpPr>
          <p:cNvPr id="3" name="Marcador de posición de imagen 2">
            <a:extLst>
              <a:ext uri="{FF2B5EF4-FFF2-40B4-BE49-F238E27FC236}">
                <a16:creationId xmlns:a16="http://schemas.microsoft.com/office/drawing/2014/main" id="{ADF36E00-C898-45B0-A5D7-83545C2CF8C6}"/>
              </a:ext>
            </a:extLst>
          </p:cNvPr>
          <p:cNvSpPr>
            <a:spLocks noGrp="1"/>
          </p:cNvSpPr>
          <p:nvPr>
            <p:ph type="pic" idx="1"/>
          </p:nvPr>
        </p:nvSpPr>
        <p:spPr/>
      </p:sp>
      <p:sp>
        <p:nvSpPr>
          <p:cNvPr id="4" name="Marcador de texto 3">
            <a:extLst>
              <a:ext uri="{FF2B5EF4-FFF2-40B4-BE49-F238E27FC236}">
                <a16:creationId xmlns:a16="http://schemas.microsoft.com/office/drawing/2014/main" id="{8CC574E8-B1D8-4092-9665-7FA1D88C99A3}"/>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2171329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D772C19-C00C-208D-DA77-C3506700A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n 5">
            <a:extLst>
              <a:ext uri="{FF2B5EF4-FFF2-40B4-BE49-F238E27FC236}">
                <a16:creationId xmlns:a16="http://schemas.microsoft.com/office/drawing/2014/main" id="{98212D4B-8A06-AC58-D0B8-0EBEFDB83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0618" y="5164105"/>
            <a:ext cx="8330764" cy="880205"/>
          </a:xfrm>
          <a:prstGeom prst="rect">
            <a:avLst/>
          </a:prstGeom>
        </p:spPr>
      </p:pic>
      <p:pic>
        <p:nvPicPr>
          <p:cNvPr id="7" name="Imagen 6">
            <a:extLst>
              <a:ext uri="{FF2B5EF4-FFF2-40B4-BE49-F238E27FC236}">
                <a16:creationId xmlns:a16="http://schemas.microsoft.com/office/drawing/2014/main" id="{A82A8C8A-E5C0-B638-3EE4-1310309256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0617" y="442743"/>
            <a:ext cx="8330765" cy="1756137"/>
          </a:xfrm>
          <a:prstGeom prst="rect">
            <a:avLst/>
          </a:prstGeom>
        </p:spPr>
      </p:pic>
      <p:sp>
        <p:nvSpPr>
          <p:cNvPr id="8" name="CuadroTexto 7">
            <a:extLst>
              <a:ext uri="{FF2B5EF4-FFF2-40B4-BE49-F238E27FC236}">
                <a16:creationId xmlns:a16="http://schemas.microsoft.com/office/drawing/2014/main" id="{DBE962EC-3515-155B-F419-654C41AF69EB}"/>
              </a:ext>
            </a:extLst>
          </p:cNvPr>
          <p:cNvSpPr txBox="1"/>
          <p:nvPr/>
        </p:nvSpPr>
        <p:spPr>
          <a:xfrm>
            <a:off x="0" y="2967171"/>
            <a:ext cx="12192000" cy="755784"/>
          </a:xfrm>
          <a:prstGeom prst="rect">
            <a:avLst/>
          </a:prstGeom>
          <a:noFill/>
        </p:spPr>
        <p:txBody>
          <a:bodyPr wrap="square" rtlCol="0">
            <a:spAutoFit/>
          </a:bodyPr>
          <a:lstStyle/>
          <a:p>
            <a:pPr algn="ctr">
              <a:lnSpc>
                <a:spcPts val="4500"/>
              </a:lnSpc>
            </a:pPr>
            <a:r>
              <a:rPr lang="es-ES" sz="8000" dirty="0">
                <a:solidFill>
                  <a:schemeClr val="bg2">
                    <a:lumMod val="50000"/>
                  </a:schemeClr>
                </a:solidFill>
                <a:latin typeface="Akzidenz-Grotesk BQ Condensed" pitchFamily="50" charset="0"/>
              </a:rPr>
              <a:t>MUCHAS GRACIAS!</a:t>
            </a:r>
            <a:endParaRPr lang="es-419" sz="8000" dirty="0">
              <a:solidFill>
                <a:schemeClr val="bg2">
                  <a:lumMod val="50000"/>
                </a:schemeClr>
              </a:solidFill>
              <a:latin typeface="Akzidenz-Grotesk BQ Condensed" pitchFamily="50" charset="0"/>
            </a:endParaRPr>
          </a:p>
        </p:txBody>
      </p:sp>
      <p:sp>
        <p:nvSpPr>
          <p:cNvPr id="9" name="CuadroTexto 8">
            <a:extLst>
              <a:ext uri="{FF2B5EF4-FFF2-40B4-BE49-F238E27FC236}">
                <a16:creationId xmlns:a16="http://schemas.microsoft.com/office/drawing/2014/main" id="{7FFE9E3E-1818-8A0D-2838-DFA8B883CECE}"/>
              </a:ext>
            </a:extLst>
          </p:cNvPr>
          <p:cNvSpPr txBox="1"/>
          <p:nvPr/>
        </p:nvSpPr>
        <p:spPr>
          <a:xfrm>
            <a:off x="1356907" y="3800118"/>
            <a:ext cx="9478185" cy="669414"/>
          </a:xfrm>
          <a:prstGeom prst="rect">
            <a:avLst/>
          </a:prstGeom>
          <a:noFill/>
        </p:spPr>
        <p:txBody>
          <a:bodyPr wrap="square" rtlCol="0">
            <a:spAutoFit/>
          </a:bodyPr>
          <a:lstStyle/>
          <a:p>
            <a:pPr algn="ctr">
              <a:lnSpc>
                <a:spcPts val="4500"/>
              </a:lnSpc>
            </a:pPr>
            <a:r>
              <a:rPr lang="es-ES" sz="4000" dirty="0">
                <a:solidFill>
                  <a:srgbClr val="00AFEF"/>
                </a:solidFill>
                <a:latin typeface="Akzidenz-Grotesk BQ Condensed" pitchFamily="50" charset="0"/>
              </a:rPr>
              <a:t>Dra. María Seguí-Gómez</a:t>
            </a:r>
            <a:endParaRPr lang="es-419" sz="4000" dirty="0">
              <a:solidFill>
                <a:srgbClr val="00AFEF"/>
              </a:solidFill>
              <a:latin typeface="Akzidenz-Grotesk BQ Condensed" pitchFamily="50" charset="0"/>
            </a:endParaRPr>
          </a:p>
        </p:txBody>
      </p:sp>
      <p:sp>
        <p:nvSpPr>
          <p:cNvPr id="11" name="CuadroTexto 10">
            <a:extLst>
              <a:ext uri="{FF2B5EF4-FFF2-40B4-BE49-F238E27FC236}">
                <a16:creationId xmlns:a16="http://schemas.microsoft.com/office/drawing/2014/main" id="{4D5B1F4B-0765-916A-F3B7-B1630B94A2F9}"/>
              </a:ext>
            </a:extLst>
          </p:cNvPr>
          <p:cNvSpPr txBox="1"/>
          <p:nvPr/>
        </p:nvSpPr>
        <p:spPr>
          <a:xfrm>
            <a:off x="1356905" y="4235629"/>
            <a:ext cx="9478185" cy="619913"/>
          </a:xfrm>
          <a:prstGeom prst="rect">
            <a:avLst/>
          </a:prstGeom>
          <a:noFill/>
        </p:spPr>
        <p:txBody>
          <a:bodyPr wrap="square" rtlCol="0">
            <a:spAutoFit/>
          </a:bodyPr>
          <a:lstStyle/>
          <a:p>
            <a:pPr algn="ctr">
              <a:lnSpc>
                <a:spcPts val="4500"/>
              </a:lnSpc>
            </a:pPr>
            <a:r>
              <a:rPr lang="es-ES" sz="2800" dirty="0">
                <a:solidFill>
                  <a:schemeClr val="bg2">
                    <a:lumMod val="50000"/>
                  </a:schemeClr>
                </a:solidFill>
                <a:latin typeface="Akzidenz-Grotesk BQ Condensed" pitchFamily="50" charset="0"/>
              </a:rPr>
              <a:t>mariaseguigomez@gmail.com</a:t>
            </a:r>
            <a:endParaRPr lang="es-419" sz="2800" dirty="0">
              <a:solidFill>
                <a:schemeClr val="bg2">
                  <a:lumMod val="50000"/>
                </a:schemeClr>
              </a:solidFill>
              <a:latin typeface="Akzidenz-Grotesk BQ Condensed" pitchFamily="50" charset="0"/>
            </a:endParaRPr>
          </a:p>
        </p:txBody>
      </p:sp>
    </p:spTree>
    <p:extLst>
      <p:ext uri="{BB962C8B-B14F-4D97-AF65-F5344CB8AC3E}">
        <p14:creationId xmlns:p14="http://schemas.microsoft.com/office/powerpoint/2010/main" val="109290174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551</TotalTime>
  <Words>804</Words>
  <Application>Microsoft Office PowerPoint</Application>
  <PresentationFormat>Panorámica</PresentationFormat>
  <Paragraphs>58</Paragraphs>
  <Slides>11</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11</vt:i4>
      </vt:variant>
    </vt:vector>
  </HeadingPairs>
  <TitlesOfParts>
    <vt:vector size="20" baseType="lpstr">
      <vt:lpstr>Akzidenz-Grotesk BQ Condensed</vt:lpstr>
      <vt:lpstr>-apple-system</vt:lpstr>
      <vt:lpstr>Arial</vt:lpstr>
      <vt:lpstr>Arial Narrow</vt:lpstr>
      <vt:lpstr>Calibri</vt:lpstr>
      <vt:lpstr>Calibri Light</vt:lpstr>
      <vt:lpstr>Roboto</vt:lpstr>
      <vt:lpstr>Wingdings</vt:lpstr>
      <vt:lpstr>Tema de Office</vt:lpstr>
      <vt:lpstr>Presentación de PowerPoint</vt:lpstr>
      <vt:lpstr>Básicos del tema</vt:lpstr>
      <vt:lpstr>El estado de la legislación sobre velocidad en el mundo</vt:lpstr>
      <vt:lpstr>Entonces….  Una pequeña historia </vt:lpstr>
      <vt:lpstr>Presentación de PowerPoint</vt:lpstr>
      <vt:lpstr>El estado sobre la legislación velocidad urbana en España</vt:lpstr>
      <vt:lpstr>Presentación de PowerPoint</vt:lpstr>
      <vt:lpstr>El estado sobre la legislación velocidad urbana en Europa</vt:lpstr>
      <vt:lpstr>Presentación de PowerPoint</vt:lpstr>
      <vt:lpstr>https://youtu.be/nrFP7mJhfPo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Fernando Vignolo</dc:creator>
  <cp:lastModifiedBy>María Seguí Gómez</cp:lastModifiedBy>
  <cp:revision>25</cp:revision>
  <dcterms:created xsi:type="dcterms:W3CDTF">2022-06-04T00:49:06Z</dcterms:created>
  <dcterms:modified xsi:type="dcterms:W3CDTF">2024-04-11T18:33:37Z</dcterms:modified>
</cp:coreProperties>
</file>